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5a370e44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5a370e44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M and 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4d64e197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4d64e19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4d64e197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4d64e197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45fe4f3e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45fe4f3e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4d64e19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4d64e19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of fishing:</a:t>
            </a:r>
            <a:endParaRPr/>
          </a:p>
          <a:p>
            <a:pPr indent="-298450" lvl="0" marL="457200" rtl="0" algn="l">
              <a:spcBef>
                <a:spcPts val="0"/>
              </a:spcBef>
              <a:spcAft>
                <a:spcPts val="0"/>
              </a:spcAft>
              <a:buSzPts val="1100"/>
              <a:buChar char="-"/>
            </a:pPr>
            <a:r>
              <a:rPr lang="en"/>
              <a:t>Truncation of age structure</a:t>
            </a:r>
            <a:endParaRPr/>
          </a:p>
          <a:p>
            <a:pPr indent="-298450" lvl="0" marL="457200" rtl="0" algn="l">
              <a:spcBef>
                <a:spcPts val="0"/>
              </a:spcBef>
              <a:spcAft>
                <a:spcPts val="0"/>
              </a:spcAft>
              <a:buSzPts val="1100"/>
              <a:buChar char="-"/>
            </a:pPr>
            <a:r>
              <a:rPr lang="en"/>
              <a:t>Decreased biomass and abundance</a:t>
            </a:r>
            <a:endParaRPr/>
          </a:p>
          <a:p>
            <a:pPr indent="-298450" lvl="0" marL="457200" rtl="0" algn="l">
              <a:spcBef>
                <a:spcPts val="0"/>
              </a:spcBef>
              <a:spcAft>
                <a:spcPts val="0"/>
              </a:spcAft>
              <a:buSzPts val="1100"/>
              <a:buChar char="-"/>
            </a:pPr>
            <a:r>
              <a:rPr lang="en"/>
              <a:t>Increased vulnerability to fishing</a:t>
            </a:r>
            <a:endParaRPr/>
          </a:p>
          <a:p>
            <a:pPr indent="0" lvl="0" marL="0" rtl="0" algn="l">
              <a:spcBef>
                <a:spcPts val="0"/>
              </a:spcBef>
              <a:spcAft>
                <a:spcPts val="0"/>
              </a:spcAft>
              <a:buNone/>
            </a:pPr>
            <a:r>
              <a:rPr lang="en"/>
              <a:t>Growing emphasis on use of marine protected areas (MPAs) to protect fisheries and reduce effects of fishing pressure </a:t>
            </a:r>
            <a:endParaRPr/>
          </a:p>
          <a:p>
            <a:pPr indent="0" lvl="0" marL="0" rtl="0" algn="l">
              <a:spcBef>
                <a:spcPts val="0"/>
              </a:spcBef>
              <a:spcAft>
                <a:spcPts val="0"/>
              </a:spcAft>
              <a:buNone/>
            </a:pPr>
            <a:r>
              <a:rPr lang="en"/>
              <a:t>149 studies on 124 MPAs in 29 countries</a:t>
            </a:r>
            <a:endParaRPr/>
          </a:p>
          <a:p>
            <a:pPr indent="0" lvl="0" marL="0" rtl="0" algn="l">
              <a:spcBef>
                <a:spcPts val="0"/>
              </a:spcBef>
              <a:spcAft>
                <a:spcPts val="0"/>
              </a:spcAft>
              <a:buNone/>
            </a:pPr>
            <a:r>
              <a:rPr lang="en"/>
              <a:t>As of 2015, 3.5% of world’s oceans in MPAs, about 1.6% strongly or fully protected (Lubchenco and Grorud-Colvert, 2015)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5a370e44b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5a370e44b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of fishing:</a:t>
            </a:r>
            <a:endParaRPr/>
          </a:p>
          <a:p>
            <a:pPr indent="-298450" lvl="0" marL="457200" rtl="0" algn="l">
              <a:spcBef>
                <a:spcPts val="0"/>
              </a:spcBef>
              <a:spcAft>
                <a:spcPts val="0"/>
              </a:spcAft>
              <a:buSzPts val="1100"/>
              <a:buChar char="-"/>
            </a:pPr>
            <a:r>
              <a:rPr lang="en"/>
              <a:t>Truncation of age structure</a:t>
            </a:r>
            <a:endParaRPr/>
          </a:p>
          <a:p>
            <a:pPr indent="-298450" lvl="0" marL="457200" rtl="0" algn="l">
              <a:spcBef>
                <a:spcPts val="0"/>
              </a:spcBef>
              <a:spcAft>
                <a:spcPts val="0"/>
              </a:spcAft>
              <a:buSzPts val="1100"/>
              <a:buChar char="-"/>
            </a:pPr>
            <a:r>
              <a:rPr lang="en"/>
              <a:t>Decreased biomass and abundance</a:t>
            </a:r>
            <a:endParaRPr/>
          </a:p>
          <a:p>
            <a:pPr indent="-298450" lvl="0" marL="457200" rtl="0" algn="l">
              <a:spcBef>
                <a:spcPts val="0"/>
              </a:spcBef>
              <a:spcAft>
                <a:spcPts val="0"/>
              </a:spcAft>
              <a:buSzPts val="1100"/>
              <a:buChar char="-"/>
            </a:pPr>
            <a:r>
              <a:rPr lang="en"/>
              <a:t>Increased vulnerability to fishing</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5fe4f3e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5fe4f3e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5a370e44b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5a370e44b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Fishing effort is reduced for stocks below a certain threshold (B40%, or 40% of unfished biomass) until it hits B10%, after which the fishery is closed completely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45fe4f3e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45fe4f3e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 figure = too big</a:t>
            </a:r>
            <a:endParaRPr/>
          </a:p>
          <a:p>
            <a:pPr indent="0" lvl="0" marL="0" rtl="0" algn="l">
              <a:spcBef>
                <a:spcPts val="0"/>
              </a:spcBef>
              <a:spcAft>
                <a:spcPts val="0"/>
              </a:spcAft>
              <a:buNone/>
            </a:pPr>
            <a:r>
              <a:rPr lang="en"/>
              <a:t>Standard deviation of population trajectory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population dynamics with stochastic recruitment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45fe4f3e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5fe4f3e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 citations (see title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are commercially or recreationally important off the coast of Oregon</a:t>
            </a:r>
            <a:endParaRPr/>
          </a:p>
          <a:p>
            <a:pPr indent="0" lvl="0" marL="0" rtl="0" algn="l">
              <a:spcBef>
                <a:spcPts val="0"/>
              </a:spcBef>
              <a:spcAft>
                <a:spcPts val="0"/>
              </a:spcAft>
              <a:buNone/>
            </a:pPr>
            <a:r>
              <a:rPr lang="en"/>
              <a:t>Rockfish fishery (mainly recreational) nets state $14 annually, mostly due to black rockfish, increasing since 2015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4d64e19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d64e19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4d64e19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4d64e19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FE2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7.jpg"/><Relationship Id="rId5"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01800" y="323650"/>
            <a:ext cx="8540400" cy="1439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1C4587"/>
                </a:solidFill>
                <a:latin typeface="Times New Roman"/>
                <a:ea typeface="Times New Roman"/>
                <a:cs typeface="Times New Roman"/>
                <a:sym typeface="Times New Roman"/>
              </a:rPr>
              <a:t>Implications of Transient Dynamics and Stochasticity for Adaptive Management of Marine Reserves</a:t>
            </a:r>
            <a:endParaRPr>
              <a:solidFill>
                <a:srgbClr val="1C4587"/>
              </a:solidFill>
            </a:endParaRPr>
          </a:p>
        </p:txBody>
      </p:sp>
      <p:sp>
        <p:nvSpPr>
          <p:cNvPr id="55" name="Google Shape;55;p13"/>
          <p:cNvSpPr txBox="1"/>
          <p:nvPr>
            <p:ph idx="1" type="subTitle"/>
          </p:nvPr>
        </p:nvSpPr>
        <p:spPr>
          <a:xfrm>
            <a:off x="301800" y="1763050"/>
            <a:ext cx="5023800" cy="15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C4587"/>
                </a:solidFill>
              </a:rPr>
              <a:t>Victoria Quennessen</a:t>
            </a:r>
            <a:endParaRPr sz="2400">
              <a:solidFill>
                <a:srgbClr val="1C4587"/>
              </a:solidFill>
            </a:endParaRPr>
          </a:p>
          <a:p>
            <a:pPr indent="0" lvl="0" marL="0" rtl="0" algn="l">
              <a:spcBef>
                <a:spcPts val="0"/>
              </a:spcBef>
              <a:spcAft>
                <a:spcPts val="0"/>
              </a:spcAft>
              <a:buNone/>
            </a:pPr>
            <a:r>
              <a:rPr lang="en" sz="1400">
                <a:solidFill>
                  <a:srgbClr val="1C4587"/>
                </a:solidFill>
              </a:rPr>
              <a:t>MS Student in Fisheries Science</a:t>
            </a:r>
            <a:endParaRPr sz="1400">
              <a:solidFill>
                <a:srgbClr val="1C4587"/>
              </a:solidFill>
            </a:endParaRPr>
          </a:p>
          <a:p>
            <a:pPr indent="0" lvl="0" marL="0" rtl="0" algn="l">
              <a:spcBef>
                <a:spcPts val="0"/>
              </a:spcBef>
              <a:spcAft>
                <a:spcPts val="0"/>
              </a:spcAft>
              <a:buNone/>
            </a:pPr>
            <a:r>
              <a:rPr lang="en" sz="1400">
                <a:solidFill>
                  <a:srgbClr val="1C4587"/>
                </a:solidFill>
              </a:rPr>
              <a:t>Proposed MS Research Project</a:t>
            </a:r>
            <a:endParaRPr sz="1400">
              <a:solidFill>
                <a:srgbClr val="1C4587"/>
              </a:solidFill>
            </a:endParaRPr>
          </a:p>
          <a:p>
            <a:pPr indent="0" lvl="0" marL="0" rtl="0" algn="l">
              <a:spcBef>
                <a:spcPts val="0"/>
              </a:spcBef>
              <a:spcAft>
                <a:spcPts val="0"/>
              </a:spcAft>
              <a:buNone/>
            </a:pPr>
            <a:r>
              <a:rPr lang="en" sz="1400">
                <a:solidFill>
                  <a:srgbClr val="1C4587"/>
                </a:solidFill>
              </a:rPr>
              <a:t>Oregon State University</a:t>
            </a:r>
            <a:endParaRPr sz="1400">
              <a:solidFill>
                <a:srgbClr val="1C4587"/>
              </a:solidFill>
            </a:endParaRPr>
          </a:p>
          <a:p>
            <a:pPr indent="0" lvl="0" marL="0" rtl="0" algn="l">
              <a:spcBef>
                <a:spcPts val="0"/>
              </a:spcBef>
              <a:spcAft>
                <a:spcPts val="0"/>
              </a:spcAft>
              <a:buNone/>
            </a:pPr>
            <a:r>
              <a:rPr lang="en" sz="1400">
                <a:solidFill>
                  <a:srgbClr val="1C4587"/>
                </a:solidFill>
              </a:rPr>
              <a:t>Research and Advances in Fisheries, Wildlife, and Ecology</a:t>
            </a:r>
            <a:endParaRPr sz="1400">
              <a:solidFill>
                <a:srgbClr val="1C4587"/>
              </a:solidFill>
            </a:endParaRPr>
          </a:p>
          <a:p>
            <a:pPr indent="0" lvl="0" marL="0" rtl="0" algn="l">
              <a:spcBef>
                <a:spcPts val="0"/>
              </a:spcBef>
              <a:spcAft>
                <a:spcPts val="0"/>
              </a:spcAft>
              <a:buNone/>
            </a:pPr>
            <a:r>
              <a:rPr lang="en" sz="1400">
                <a:solidFill>
                  <a:srgbClr val="1C4587"/>
                </a:solidFill>
              </a:rPr>
              <a:t>April 12th, 2019</a:t>
            </a:r>
            <a:endParaRPr sz="1400">
              <a:solidFill>
                <a:srgbClr val="1C4587"/>
              </a:solidFill>
            </a:endParaRPr>
          </a:p>
          <a:p>
            <a:pPr indent="0" lvl="0" marL="0" rtl="0" algn="l">
              <a:spcBef>
                <a:spcPts val="0"/>
              </a:spcBef>
              <a:spcAft>
                <a:spcPts val="0"/>
              </a:spcAft>
              <a:buNone/>
            </a:pPr>
            <a:r>
              <a:t/>
            </a:r>
            <a:endParaRPr sz="1800">
              <a:solidFill>
                <a:srgbClr val="1C4587"/>
              </a:solidFill>
            </a:endParaRPr>
          </a:p>
        </p:txBody>
      </p:sp>
      <p:pic>
        <p:nvPicPr>
          <p:cNvPr id="56" name="Google Shape;56;p13"/>
          <p:cNvPicPr preferRelativeResize="0"/>
          <p:nvPr/>
        </p:nvPicPr>
        <p:blipFill rotWithShape="1">
          <a:blip r:embed="rId3">
            <a:alphaModFix/>
          </a:blip>
          <a:srcRect b="5967" l="9189" r="0" t="6282"/>
          <a:stretch/>
        </p:blipFill>
        <p:spPr>
          <a:xfrm>
            <a:off x="0" y="3475500"/>
            <a:ext cx="2234465" cy="1439400"/>
          </a:xfrm>
          <a:prstGeom prst="rect">
            <a:avLst/>
          </a:prstGeom>
          <a:noFill/>
          <a:ln>
            <a:noFill/>
          </a:ln>
        </p:spPr>
      </p:pic>
      <p:pic>
        <p:nvPicPr>
          <p:cNvPr id="57" name="Google Shape;57;p13"/>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58" name="Google Shape;58;p13"/>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59" name="Google Shape;59;p13"/>
          <p:cNvPicPr preferRelativeResize="0"/>
          <p:nvPr/>
        </p:nvPicPr>
        <p:blipFill rotWithShape="1">
          <a:blip r:embed="rId6">
            <a:alphaModFix/>
          </a:blip>
          <a:srcRect b="0" l="0" r="8079" t="0"/>
          <a:stretch/>
        </p:blipFill>
        <p:spPr>
          <a:xfrm>
            <a:off x="6635000" y="3475500"/>
            <a:ext cx="2509000" cy="1439400"/>
          </a:xfrm>
          <a:prstGeom prst="rect">
            <a:avLst/>
          </a:prstGeom>
          <a:noFill/>
          <a:ln>
            <a:noFill/>
          </a:ln>
        </p:spPr>
      </p:pic>
      <p:sp>
        <p:nvSpPr>
          <p:cNvPr id="60" name="Google Shape;60;p13"/>
          <p:cNvSpPr txBox="1"/>
          <p:nvPr/>
        </p:nvSpPr>
        <p:spPr>
          <a:xfrm>
            <a:off x="1960475" y="4706400"/>
            <a:ext cx="35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Levi</a:t>
            </a:r>
            <a:endParaRPr sz="600">
              <a:solidFill>
                <a:srgbClr val="FFFFFF"/>
              </a:solidFill>
            </a:endParaRPr>
          </a:p>
        </p:txBody>
      </p:sp>
      <p:sp>
        <p:nvSpPr>
          <p:cNvPr id="61" name="Google Shape;61;p13"/>
          <p:cNvSpPr txBox="1"/>
          <p:nvPr/>
        </p:nvSpPr>
        <p:spPr>
          <a:xfrm>
            <a:off x="367257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Jay Nichols</a:t>
            </a:r>
            <a:endParaRPr sz="600">
              <a:solidFill>
                <a:srgbClr val="FFFFFF"/>
              </a:solidFill>
            </a:endParaRPr>
          </a:p>
        </p:txBody>
      </p:sp>
      <p:sp>
        <p:nvSpPr>
          <p:cNvPr id="62" name="Google Shape;62;p13"/>
          <p:cNvSpPr txBox="1"/>
          <p:nvPr/>
        </p:nvSpPr>
        <p:spPr>
          <a:xfrm>
            <a:off x="607682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FishWithJD</a:t>
            </a:r>
            <a:endParaRPr sz="600"/>
          </a:p>
        </p:txBody>
      </p:sp>
      <p:sp>
        <p:nvSpPr>
          <p:cNvPr id="63" name="Google Shape;63;p13"/>
          <p:cNvSpPr txBox="1"/>
          <p:nvPr/>
        </p:nvSpPr>
        <p:spPr>
          <a:xfrm>
            <a:off x="8624300"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375550" y="113827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Methods - Chapter 2 </a:t>
            </a:r>
            <a:endParaRPr>
              <a:solidFill>
                <a:srgbClr val="1C4587"/>
              </a:solidFill>
            </a:endParaRPr>
          </a:p>
        </p:txBody>
      </p:sp>
      <p:sp>
        <p:nvSpPr>
          <p:cNvPr id="236" name="Google Shape;236;p22"/>
          <p:cNvSpPr txBox="1"/>
          <p:nvPr/>
        </p:nvSpPr>
        <p:spPr>
          <a:xfrm>
            <a:off x="425800" y="2068525"/>
            <a:ext cx="4159800" cy="2378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1C4587"/>
              </a:buClr>
              <a:buSzPts val="2000"/>
              <a:buChar char="●"/>
            </a:pPr>
            <a:r>
              <a:rPr lang="en" sz="2000">
                <a:solidFill>
                  <a:srgbClr val="1C4587"/>
                </a:solidFill>
              </a:rPr>
              <a:t>Partner with ODFW</a:t>
            </a:r>
            <a:endParaRPr sz="2000">
              <a:solidFill>
                <a:srgbClr val="1C4587"/>
              </a:solidFill>
            </a:endParaRPr>
          </a:p>
          <a:p>
            <a:pPr indent="-355600" lvl="0" marL="457200" rtl="0" algn="l">
              <a:lnSpc>
                <a:spcPct val="150000"/>
              </a:lnSpc>
              <a:spcBef>
                <a:spcPts val="0"/>
              </a:spcBef>
              <a:spcAft>
                <a:spcPts val="0"/>
              </a:spcAft>
              <a:buClr>
                <a:srgbClr val="1C4587"/>
              </a:buClr>
              <a:buSzPts val="2000"/>
              <a:buChar char="●"/>
            </a:pPr>
            <a:r>
              <a:rPr lang="en" sz="2000">
                <a:solidFill>
                  <a:srgbClr val="1C4587"/>
                </a:solidFill>
              </a:rPr>
              <a:t>Compare results to real data</a:t>
            </a:r>
            <a:endParaRPr sz="2000">
              <a:solidFill>
                <a:srgbClr val="1C4587"/>
              </a:solidFill>
            </a:endParaRPr>
          </a:p>
          <a:p>
            <a:pPr indent="-355600" lvl="0" marL="457200" rtl="0" algn="l">
              <a:lnSpc>
                <a:spcPct val="150000"/>
              </a:lnSpc>
              <a:spcBef>
                <a:spcPts val="0"/>
              </a:spcBef>
              <a:spcAft>
                <a:spcPts val="0"/>
              </a:spcAft>
              <a:buClr>
                <a:srgbClr val="1C4587"/>
              </a:buClr>
              <a:buSzPts val="2000"/>
              <a:buChar char="●"/>
            </a:pPr>
            <a:r>
              <a:rPr lang="en" sz="2000">
                <a:solidFill>
                  <a:srgbClr val="1C4587"/>
                </a:solidFill>
              </a:rPr>
              <a:t>Potentially help ODFW prep for 2023 OR marine reserve assessment</a:t>
            </a:r>
            <a:endParaRPr sz="2000">
              <a:solidFill>
                <a:srgbClr val="1C4587"/>
              </a:solidFill>
            </a:endParaRPr>
          </a:p>
        </p:txBody>
      </p:sp>
      <p:sp>
        <p:nvSpPr>
          <p:cNvPr id="237" name="Google Shape;237;p22"/>
          <p:cNvSpPr/>
          <p:nvPr/>
        </p:nvSpPr>
        <p:spPr>
          <a:xfrm>
            <a:off x="0" y="0"/>
            <a:ext cx="16683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38" name="Google Shape;238;p22"/>
          <p:cNvSpPr/>
          <p:nvPr/>
        </p:nvSpPr>
        <p:spPr>
          <a:xfrm>
            <a:off x="3667975" y="0"/>
            <a:ext cx="18498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39" name="Google Shape;239;p22"/>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240" name="Google Shape;240;p22"/>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241" name="Google Shape;241;p22"/>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pic>
        <p:nvPicPr>
          <p:cNvPr id="242" name="Google Shape;242;p22"/>
          <p:cNvPicPr preferRelativeResize="0"/>
          <p:nvPr/>
        </p:nvPicPr>
        <p:blipFill>
          <a:blip r:embed="rId3">
            <a:alphaModFix/>
          </a:blip>
          <a:stretch>
            <a:fillRect/>
          </a:stretch>
        </p:blipFill>
        <p:spPr>
          <a:xfrm>
            <a:off x="4892600" y="1162900"/>
            <a:ext cx="3386225" cy="338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Hypotheses</a:t>
            </a:r>
            <a:endParaRPr>
              <a:solidFill>
                <a:srgbClr val="1C4587"/>
              </a:solidFill>
            </a:endParaRPr>
          </a:p>
        </p:txBody>
      </p:sp>
      <p:sp>
        <p:nvSpPr>
          <p:cNvPr id="248" name="Google Shape;248;p23"/>
          <p:cNvSpPr txBox="1"/>
          <p:nvPr>
            <p:ph idx="1" type="body"/>
          </p:nvPr>
        </p:nvSpPr>
        <p:spPr>
          <a:xfrm>
            <a:off x="193825" y="1152475"/>
            <a:ext cx="8638500" cy="175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Different species with different natural mortalities and growth rates will show different timescales after reserve implementation</a:t>
            </a:r>
            <a:endParaRPr sz="2000">
              <a:solidFill>
                <a:srgbClr val="1C4587"/>
              </a:solidFill>
            </a:endParaRPr>
          </a:p>
          <a:p>
            <a:pPr indent="-342900" lvl="1" marL="914400" rtl="0" algn="l">
              <a:spcBef>
                <a:spcPts val="0"/>
              </a:spcBef>
              <a:spcAft>
                <a:spcPts val="0"/>
              </a:spcAft>
              <a:buClr>
                <a:srgbClr val="1C4587"/>
              </a:buClr>
              <a:buSzPts val="1800"/>
              <a:buChar char="○"/>
            </a:pPr>
            <a:r>
              <a:rPr lang="en" sz="1800">
                <a:solidFill>
                  <a:srgbClr val="1C4587"/>
                </a:solidFill>
              </a:rPr>
              <a:t>Lower natural mortality (M) + higher growth rates (k) = shorter timescales</a:t>
            </a:r>
            <a:endParaRPr sz="1800">
              <a:solidFill>
                <a:srgbClr val="1C4587"/>
              </a:solidFill>
            </a:endParaRPr>
          </a:p>
          <a:p>
            <a:pPr indent="-355600" lvl="0" marL="457200" rtl="0" algn="l">
              <a:spcBef>
                <a:spcPts val="0"/>
              </a:spcBef>
              <a:spcAft>
                <a:spcPts val="0"/>
              </a:spcAft>
              <a:buClr>
                <a:srgbClr val="1C4587"/>
              </a:buClr>
              <a:buSzPts val="2000"/>
              <a:buChar char="●"/>
            </a:pPr>
            <a:r>
              <a:rPr lang="en" sz="2000">
                <a:solidFill>
                  <a:srgbClr val="1C4587"/>
                </a:solidFill>
              </a:rPr>
              <a:t>Incorporation of transient dynamics and stochastic recruitment will lead to improved adaptive management</a:t>
            </a:r>
            <a:endParaRPr sz="2000">
              <a:solidFill>
                <a:srgbClr val="1C4587"/>
              </a:solidFill>
            </a:endParaRPr>
          </a:p>
        </p:txBody>
      </p:sp>
      <p:pic>
        <p:nvPicPr>
          <p:cNvPr id="249" name="Google Shape;249;p23"/>
          <p:cNvPicPr preferRelativeResize="0"/>
          <p:nvPr/>
        </p:nvPicPr>
        <p:blipFill rotWithShape="1">
          <a:blip r:embed="rId3">
            <a:alphaModFix/>
          </a:blip>
          <a:srcRect b="0" l="0" r="8079" t="0"/>
          <a:stretch/>
        </p:blipFill>
        <p:spPr>
          <a:xfrm>
            <a:off x="1370400" y="3180975"/>
            <a:ext cx="2509000" cy="1439400"/>
          </a:xfrm>
          <a:prstGeom prst="rect">
            <a:avLst/>
          </a:prstGeom>
          <a:noFill/>
          <a:ln>
            <a:noFill/>
          </a:ln>
        </p:spPr>
      </p:pic>
      <p:pic>
        <p:nvPicPr>
          <p:cNvPr id="250" name="Google Shape;250;p23"/>
          <p:cNvPicPr preferRelativeResize="0"/>
          <p:nvPr/>
        </p:nvPicPr>
        <p:blipFill rotWithShape="1">
          <a:blip r:embed="rId4">
            <a:alphaModFix/>
          </a:blip>
          <a:srcRect b="5967" l="9189" r="0" t="6282"/>
          <a:stretch/>
        </p:blipFill>
        <p:spPr>
          <a:xfrm>
            <a:off x="5039725" y="3196425"/>
            <a:ext cx="2234465" cy="1439400"/>
          </a:xfrm>
          <a:prstGeom prst="rect">
            <a:avLst/>
          </a:prstGeom>
          <a:noFill/>
          <a:ln>
            <a:noFill/>
          </a:ln>
        </p:spPr>
      </p:pic>
      <p:sp>
        <p:nvSpPr>
          <p:cNvPr id="251" name="Google Shape;251;p23"/>
          <p:cNvSpPr txBox="1"/>
          <p:nvPr>
            <p:ph idx="1" type="body"/>
          </p:nvPr>
        </p:nvSpPr>
        <p:spPr>
          <a:xfrm>
            <a:off x="1368500" y="4620375"/>
            <a:ext cx="25089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Lowest M</a:t>
            </a:r>
            <a:endParaRPr sz="2000">
              <a:solidFill>
                <a:srgbClr val="1C4587"/>
              </a:solidFill>
            </a:endParaRPr>
          </a:p>
        </p:txBody>
      </p:sp>
      <p:sp>
        <p:nvSpPr>
          <p:cNvPr id="252" name="Google Shape;252;p23"/>
          <p:cNvSpPr/>
          <p:nvPr/>
        </p:nvSpPr>
        <p:spPr>
          <a:xfrm>
            <a:off x="0" y="0"/>
            <a:ext cx="16683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53" name="Google Shape;253;p23"/>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54" name="Google Shape;254;p23"/>
          <p:cNvSpPr/>
          <p:nvPr/>
        </p:nvSpPr>
        <p:spPr>
          <a:xfrm>
            <a:off x="5517774" y="0"/>
            <a:ext cx="19140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255" name="Google Shape;255;p23"/>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256" name="Google Shape;256;p23"/>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sp>
        <p:nvSpPr>
          <p:cNvPr id="257" name="Google Shape;257;p23"/>
          <p:cNvSpPr txBox="1"/>
          <p:nvPr>
            <p:ph idx="1" type="body"/>
          </p:nvPr>
        </p:nvSpPr>
        <p:spPr>
          <a:xfrm>
            <a:off x="5039763" y="4620375"/>
            <a:ext cx="22344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Highest k</a:t>
            </a:r>
            <a:endParaRPr sz="2000">
              <a:solidFill>
                <a:srgbClr val="1C458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4495800" y="85545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Outcomes</a:t>
            </a:r>
            <a:endParaRPr>
              <a:solidFill>
                <a:srgbClr val="1C4587"/>
              </a:solidFill>
            </a:endParaRPr>
          </a:p>
        </p:txBody>
      </p:sp>
      <p:sp>
        <p:nvSpPr>
          <p:cNvPr id="263" name="Google Shape;263;p24"/>
          <p:cNvSpPr txBox="1"/>
          <p:nvPr>
            <p:ph idx="1" type="body"/>
          </p:nvPr>
        </p:nvSpPr>
        <p:spPr>
          <a:xfrm>
            <a:off x="4801875" y="1567100"/>
            <a:ext cx="4260300" cy="2999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1C4587"/>
              </a:buClr>
              <a:buSzPts val="2000"/>
              <a:buChar char="●"/>
            </a:pPr>
            <a:r>
              <a:rPr lang="en" sz="2000">
                <a:solidFill>
                  <a:srgbClr val="1C4587"/>
                </a:solidFill>
              </a:rPr>
              <a:t>Improved methodologies for assessment and management of fisheries populations in marine reserves following implementation</a:t>
            </a:r>
            <a:endParaRPr sz="2000">
              <a:solidFill>
                <a:srgbClr val="1C4587"/>
              </a:solidFill>
            </a:endParaRPr>
          </a:p>
          <a:p>
            <a:pPr indent="-355600" lvl="0" marL="457200" rtl="0" algn="l">
              <a:lnSpc>
                <a:spcPct val="115000"/>
              </a:lnSpc>
              <a:spcBef>
                <a:spcPts val="1000"/>
              </a:spcBef>
              <a:spcAft>
                <a:spcPts val="0"/>
              </a:spcAft>
              <a:buClr>
                <a:srgbClr val="1C4587"/>
              </a:buClr>
              <a:buSzPts val="2000"/>
              <a:buChar char="●"/>
            </a:pPr>
            <a:r>
              <a:rPr lang="en" sz="2000">
                <a:solidFill>
                  <a:srgbClr val="1C4587"/>
                </a:solidFill>
              </a:rPr>
              <a:t>Open-access R model </a:t>
            </a:r>
            <a:endParaRPr sz="2000">
              <a:solidFill>
                <a:srgbClr val="1C4587"/>
              </a:solidFill>
            </a:endParaRPr>
          </a:p>
          <a:p>
            <a:pPr indent="0" lvl="0" marL="0" rtl="0" algn="l">
              <a:lnSpc>
                <a:spcPct val="115000"/>
              </a:lnSpc>
              <a:spcBef>
                <a:spcPts val="1000"/>
              </a:spcBef>
              <a:spcAft>
                <a:spcPts val="1000"/>
              </a:spcAft>
              <a:buNone/>
            </a:pPr>
            <a:r>
              <a:t/>
            </a:r>
            <a:endParaRPr sz="2000">
              <a:solidFill>
                <a:srgbClr val="1C4587"/>
              </a:solidFill>
            </a:endParaRPr>
          </a:p>
        </p:txBody>
      </p:sp>
      <p:sp>
        <p:nvSpPr>
          <p:cNvPr id="264" name="Google Shape;264;p24"/>
          <p:cNvSpPr/>
          <p:nvPr/>
        </p:nvSpPr>
        <p:spPr>
          <a:xfrm>
            <a:off x="0" y="0"/>
            <a:ext cx="16683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65" name="Google Shape;265;p24"/>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66" name="Google Shape;266;p24"/>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267" name="Google Shape;267;p24"/>
          <p:cNvSpPr/>
          <p:nvPr/>
        </p:nvSpPr>
        <p:spPr>
          <a:xfrm>
            <a:off x="7431875" y="0"/>
            <a:ext cx="18498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268" name="Google Shape;268;p24"/>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grpSp>
        <p:nvGrpSpPr>
          <p:cNvPr id="269" name="Google Shape;269;p24"/>
          <p:cNvGrpSpPr/>
          <p:nvPr/>
        </p:nvGrpSpPr>
        <p:grpSpPr>
          <a:xfrm>
            <a:off x="360100" y="459125"/>
            <a:ext cx="3890400" cy="4629300"/>
            <a:chOff x="131500" y="459125"/>
            <a:chExt cx="3890400" cy="4629300"/>
          </a:xfrm>
        </p:grpSpPr>
        <p:sp>
          <p:nvSpPr>
            <p:cNvPr id="270" name="Google Shape;270;p24"/>
            <p:cNvSpPr/>
            <p:nvPr/>
          </p:nvSpPr>
          <p:spPr>
            <a:xfrm>
              <a:off x="131500" y="459125"/>
              <a:ext cx="3890400" cy="4629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4"/>
            <p:cNvGrpSpPr/>
            <p:nvPr/>
          </p:nvGrpSpPr>
          <p:grpSpPr>
            <a:xfrm>
              <a:off x="727774" y="703050"/>
              <a:ext cx="2747568" cy="4165137"/>
              <a:chOff x="727774" y="703050"/>
              <a:chExt cx="2747568" cy="4165137"/>
            </a:xfrm>
          </p:grpSpPr>
          <p:grpSp>
            <p:nvGrpSpPr>
              <p:cNvPr id="272" name="Google Shape;272;p24"/>
              <p:cNvGrpSpPr/>
              <p:nvPr/>
            </p:nvGrpSpPr>
            <p:grpSpPr>
              <a:xfrm>
                <a:off x="727775" y="703050"/>
                <a:ext cx="2747550" cy="1255350"/>
                <a:chOff x="211275" y="3834950"/>
                <a:chExt cx="2747550" cy="1255350"/>
              </a:xfrm>
            </p:grpSpPr>
            <p:pic>
              <p:nvPicPr>
                <p:cNvPr id="273" name="Google Shape;273;p24"/>
                <p:cNvPicPr preferRelativeResize="0"/>
                <p:nvPr/>
              </p:nvPicPr>
              <p:blipFill rotWithShape="1">
                <a:blip r:embed="rId3">
                  <a:alphaModFix/>
                </a:blip>
                <a:srcRect b="27993" l="7809" r="9195" t="25084"/>
                <a:stretch/>
              </p:blipFill>
              <p:spPr>
                <a:xfrm>
                  <a:off x="211275" y="3834950"/>
                  <a:ext cx="2724823" cy="1155276"/>
                </a:xfrm>
                <a:prstGeom prst="rect">
                  <a:avLst/>
                </a:prstGeom>
                <a:noFill/>
                <a:ln>
                  <a:noFill/>
                </a:ln>
              </p:spPr>
            </p:pic>
            <p:sp>
              <p:nvSpPr>
                <p:cNvPr id="274" name="Google Shape;274;p24"/>
                <p:cNvSpPr txBox="1"/>
                <p:nvPr/>
              </p:nvSpPr>
              <p:spPr>
                <a:xfrm>
                  <a:off x="2437725" y="4805600"/>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nvGrpSpPr>
              <p:cNvPr id="275" name="Google Shape;275;p24"/>
              <p:cNvGrpSpPr/>
              <p:nvPr/>
            </p:nvGrpSpPr>
            <p:grpSpPr>
              <a:xfrm>
                <a:off x="727774" y="2045269"/>
                <a:ext cx="2747568" cy="1349226"/>
                <a:chOff x="3270637" y="3834950"/>
                <a:chExt cx="2594248" cy="1240325"/>
              </a:xfrm>
            </p:grpSpPr>
            <p:pic>
              <p:nvPicPr>
                <p:cNvPr id="276" name="Google Shape;276;p24"/>
                <p:cNvPicPr preferRelativeResize="0"/>
                <p:nvPr/>
              </p:nvPicPr>
              <p:blipFill rotWithShape="1">
                <a:blip r:embed="rId4">
                  <a:alphaModFix/>
                </a:blip>
                <a:srcRect b="19295" l="2247" r="476" t="22497"/>
                <a:stretch/>
              </p:blipFill>
              <p:spPr>
                <a:xfrm>
                  <a:off x="3270637" y="3834950"/>
                  <a:ext cx="2594248" cy="1164127"/>
                </a:xfrm>
                <a:prstGeom prst="rect">
                  <a:avLst/>
                </a:prstGeom>
                <a:noFill/>
                <a:ln>
                  <a:noFill/>
                </a:ln>
              </p:spPr>
            </p:pic>
            <p:sp>
              <p:nvSpPr>
                <p:cNvPr id="277" name="Google Shape;277;p24"/>
                <p:cNvSpPr txBox="1"/>
                <p:nvPr/>
              </p:nvSpPr>
              <p:spPr>
                <a:xfrm>
                  <a:off x="5343775" y="4790575"/>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nvGrpSpPr>
              <p:cNvPr id="278" name="Google Shape;278;p24"/>
              <p:cNvGrpSpPr/>
              <p:nvPr/>
            </p:nvGrpSpPr>
            <p:grpSpPr>
              <a:xfrm>
                <a:off x="727828" y="3518983"/>
                <a:ext cx="2747441" cy="1349204"/>
                <a:chOff x="6199425" y="3834950"/>
                <a:chExt cx="2724825" cy="1231475"/>
              </a:xfrm>
            </p:grpSpPr>
            <p:pic>
              <p:nvPicPr>
                <p:cNvPr id="279" name="Google Shape;279;p24"/>
                <p:cNvPicPr preferRelativeResize="0"/>
                <p:nvPr/>
              </p:nvPicPr>
              <p:blipFill rotWithShape="1">
                <a:blip r:embed="rId5">
                  <a:alphaModFix/>
                </a:blip>
                <a:srcRect b="16872" l="0" r="0" t="26163"/>
                <a:stretch/>
              </p:blipFill>
              <p:spPr>
                <a:xfrm>
                  <a:off x="6199425" y="3834950"/>
                  <a:ext cx="2724813" cy="1164127"/>
                </a:xfrm>
                <a:prstGeom prst="rect">
                  <a:avLst/>
                </a:prstGeom>
                <a:noFill/>
                <a:ln>
                  <a:noFill/>
                </a:ln>
              </p:spPr>
            </p:pic>
            <p:sp>
              <p:nvSpPr>
                <p:cNvPr id="280" name="Google Shape;280;p24"/>
                <p:cNvSpPr txBox="1"/>
                <p:nvPr/>
              </p:nvSpPr>
              <p:spPr>
                <a:xfrm>
                  <a:off x="8403150" y="4781725"/>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264100" y="526350"/>
            <a:ext cx="4828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1C4587"/>
                </a:solidFill>
              </a:rPr>
              <a:t>All models are wrong; some models are useful. </a:t>
            </a:r>
            <a:endParaRPr sz="3200">
              <a:solidFill>
                <a:srgbClr val="1C4587"/>
              </a:solidFill>
            </a:endParaRPr>
          </a:p>
          <a:p>
            <a:pPr indent="-431800" lvl="0" marL="457200" rtl="0" algn="l">
              <a:spcBef>
                <a:spcPts val="0"/>
              </a:spcBef>
              <a:spcAft>
                <a:spcPts val="0"/>
              </a:spcAft>
              <a:buClr>
                <a:srgbClr val="1C4587"/>
              </a:buClr>
              <a:buSzPts val="3200"/>
              <a:buChar char="-"/>
            </a:pPr>
            <a:r>
              <a:rPr lang="en" sz="3200">
                <a:solidFill>
                  <a:srgbClr val="1C4587"/>
                </a:solidFill>
              </a:rPr>
              <a:t>George E.P. Box</a:t>
            </a:r>
            <a:endParaRPr sz="3200">
              <a:solidFill>
                <a:srgbClr val="1C4587"/>
              </a:solidFill>
            </a:endParaRPr>
          </a:p>
        </p:txBody>
      </p:sp>
      <p:pic>
        <p:nvPicPr>
          <p:cNvPr id="286" name="Google Shape;286;p25"/>
          <p:cNvPicPr preferRelativeResize="0"/>
          <p:nvPr/>
        </p:nvPicPr>
        <p:blipFill>
          <a:blip r:embed="rId3">
            <a:alphaModFix/>
          </a:blip>
          <a:stretch>
            <a:fillRect/>
          </a:stretch>
        </p:blipFill>
        <p:spPr>
          <a:xfrm>
            <a:off x="5092607" y="0"/>
            <a:ext cx="405138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257775" y="36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Effects of Fishing</a:t>
            </a:r>
            <a:endParaRPr>
              <a:solidFill>
                <a:srgbClr val="1C4587"/>
              </a:solidFill>
            </a:endParaRPr>
          </a:p>
        </p:txBody>
      </p:sp>
      <p:sp>
        <p:nvSpPr>
          <p:cNvPr id="69" name="Google Shape;69;p14"/>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70" name="Google Shape;70;p14"/>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71" name="Google Shape;71;p14"/>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72" name="Google Shape;72;p14"/>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73" name="Google Shape;73;p14"/>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pic>
        <p:nvPicPr>
          <p:cNvPr id="74" name="Google Shape;74;p14"/>
          <p:cNvPicPr preferRelativeResize="0"/>
          <p:nvPr/>
        </p:nvPicPr>
        <p:blipFill>
          <a:blip r:embed="rId3">
            <a:alphaModFix/>
          </a:blip>
          <a:stretch>
            <a:fillRect/>
          </a:stretch>
        </p:blipFill>
        <p:spPr>
          <a:xfrm>
            <a:off x="503825" y="1034350"/>
            <a:ext cx="3901225" cy="3901225"/>
          </a:xfrm>
          <a:prstGeom prst="rect">
            <a:avLst/>
          </a:prstGeom>
          <a:noFill/>
          <a:ln>
            <a:noFill/>
          </a:ln>
        </p:spPr>
      </p:pic>
      <p:pic>
        <p:nvPicPr>
          <p:cNvPr id="75" name="Google Shape;75;p14"/>
          <p:cNvPicPr preferRelativeResize="0"/>
          <p:nvPr/>
        </p:nvPicPr>
        <p:blipFill>
          <a:blip r:embed="rId4">
            <a:alphaModFix/>
          </a:blip>
          <a:stretch>
            <a:fillRect/>
          </a:stretch>
        </p:blipFill>
        <p:spPr>
          <a:xfrm>
            <a:off x="503825" y="1034350"/>
            <a:ext cx="3901225" cy="3901225"/>
          </a:xfrm>
          <a:prstGeom prst="rect">
            <a:avLst/>
          </a:prstGeom>
          <a:noFill/>
          <a:ln>
            <a:noFill/>
          </a:ln>
        </p:spPr>
      </p:pic>
      <p:sp>
        <p:nvSpPr>
          <p:cNvPr id="76" name="Google Shape;76;p14"/>
          <p:cNvSpPr txBox="1"/>
          <p:nvPr/>
        </p:nvSpPr>
        <p:spPr>
          <a:xfrm>
            <a:off x="2992400" y="2772525"/>
            <a:ext cx="1336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rPr>
              <a:t>Bigger, older individuals</a:t>
            </a:r>
            <a:endParaRPr>
              <a:solidFill>
                <a:srgbClr val="CC0000"/>
              </a:solidFill>
            </a:endParaRPr>
          </a:p>
        </p:txBody>
      </p:sp>
      <p:cxnSp>
        <p:nvCxnSpPr>
          <p:cNvPr id="77" name="Google Shape;77;p14"/>
          <p:cNvCxnSpPr>
            <a:stCxn id="76" idx="2"/>
          </p:cNvCxnSpPr>
          <p:nvPr/>
        </p:nvCxnSpPr>
        <p:spPr>
          <a:xfrm>
            <a:off x="3660500" y="3345225"/>
            <a:ext cx="0" cy="544800"/>
          </a:xfrm>
          <a:prstGeom prst="straightConnector1">
            <a:avLst/>
          </a:prstGeom>
          <a:noFill/>
          <a:ln cap="flat" cmpd="sng" w="28575">
            <a:solidFill>
              <a:srgbClr val="CC0000"/>
            </a:solidFill>
            <a:prstDash val="solid"/>
            <a:round/>
            <a:headEnd len="med" w="med" type="none"/>
            <a:tailEnd len="med" w="med" type="triangle"/>
          </a:ln>
        </p:spPr>
      </p:cxnSp>
      <p:pic>
        <p:nvPicPr>
          <p:cNvPr id="78" name="Google Shape;78;p14"/>
          <p:cNvPicPr preferRelativeResize="0"/>
          <p:nvPr/>
        </p:nvPicPr>
        <p:blipFill>
          <a:blip r:embed="rId5">
            <a:alphaModFix/>
          </a:blip>
          <a:stretch>
            <a:fillRect/>
          </a:stretch>
        </p:blipFill>
        <p:spPr>
          <a:xfrm>
            <a:off x="5195300" y="4161275"/>
            <a:ext cx="353850" cy="163850"/>
          </a:xfrm>
          <a:prstGeom prst="rect">
            <a:avLst/>
          </a:prstGeom>
          <a:noFill/>
          <a:ln>
            <a:noFill/>
          </a:ln>
        </p:spPr>
      </p:pic>
      <p:pic>
        <p:nvPicPr>
          <p:cNvPr id="79" name="Google Shape;79;p14"/>
          <p:cNvPicPr preferRelativeResize="0"/>
          <p:nvPr/>
        </p:nvPicPr>
        <p:blipFill>
          <a:blip r:embed="rId5">
            <a:alphaModFix/>
          </a:blip>
          <a:stretch>
            <a:fillRect/>
          </a:stretch>
        </p:blipFill>
        <p:spPr>
          <a:xfrm>
            <a:off x="5630700" y="4057225"/>
            <a:ext cx="578520" cy="267900"/>
          </a:xfrm>
          <a:prstGeom prst="rect">
            <a:avLst/>
          </a:prstGeom>
          <a:noFill/>
          <a:ln>
            <a:noFill/>
          </a:ln>
        </p:spPr>
      </p:pic>
      <p:pic>
        <p:nvPicPr>
          <p:cNvPr id="80" name="Google Shape;80;p14"/>
          <p:cNvPicPr preferRelativeResize="0"/>
          <p:nvPr/>
        </p:nvPicPr>
        <p:blipFill>
          <a:blip r:embed="rId5">
            <a:alphaModFix/>
          </a:blip>
          <a:stretch>
            <a:fillRect/>
          </a:stretch>
        </p:blipFill>
        <p:spPr>
          <a:xfrm>
            <a:off x="5195300" y="3940825"/>
            <a:ext cx="353850" cy="163850"/>
          </a:xfrm>
          <a:prstGeom prst="rect">
            <a:avLst/>
          </a:prstGeom>
          <a:noFill/>
          <a:ln>
            <a:noFill/>
          </a:ln>
        </p:spPr>
      </p:pic>
      <p:pic>
        <p:nvPicPr>
          <p:cNvPr id="81" name="Google Shape;81;p14"/>
          <p:cNvPicPr preferRelativeResize="0"/>
          <p:nvPr/>
        </p:nvPicPr>
        <p:blipFill>
          <a:blip r:embed="rId5">
            <a:alphaModFix/>
          </a:blip>
          <a:stretch>
            <a:fillRect/>
          </a:stretch>
        </p:blipFill>
        <p:spPr>
          <a:xfrm>
            <a:off x="5195300" y="3720375"/>
            <a:ext cx="353850" cy="163850"/>
          </a:xfrm>
          <a:prstGeom prst="rect">
            <a:avLst/>
          </a:prstGeom>
          <a:noFill/>
          <a:ln>
            <a:noFill/>
          </a:ln>
        </p:spPr>
      </p:pic>
      <p:pic>
        <p:nvPicPr>
          <p:cNvPr id="82" name="Google Shape;82;p14"/>
          <p:cNvPicPr preferRelativeResize="0"/>
          <p:nvPr/>
        </p:nvPicPr>
        <p:blipFill>
          <a:blip r:embed="rId5">
            <a:alphaModFix/>
          </a:blip>
          <a:stretch>
            <a:fillRect/>
          </a:stretch>
        </p:blipFill>
        <p:spPr>
          <a:xfrm>
            <a:off x="5195300" y="3499925"/>
            <a:ext cx="353850" cy="163850"/>
          </a:xfrm>
          <a:prstGeom prst="rect">
            <a:avLst/>
          </a:prstGeom>
          <a:noFill/>
          <a:ln>
            <a:noFill/>
          </a:ln>
        </p:spPr>
      </p:pic>
      <p:pic>
        <p:nvPicPr>
          <p:cNvPr id="83" name="Google Shape;83;p14"/>
          <p:cNvPicPr preferRelativeResize="0"/>
          <p:nvPr/>
        </p:nvPicPr>
        <p:blipFill>
          <a:blip r:embed="rId5">
            <a:alphaModFix/>
          </a:blip>
          <a:stretch>
            <a:fillRect/>
          </a:stretch>
        </p:blipFill>
        <p:spPr>
          <a:xfrm>
            <a:off x="5195300" y="3279475"/>
            <a:ext cx="353850" cy="163850"/>
          </a:xfrm>
          <a:prstGeom prst="rect">
            <a:avLst/>
          </a:prstGeom>
          <a:noFill/>
          <a:ln>
            <a:noFill/>
          </a:ln>
        </p:spPr>
      </p:pic>
      <p:pic>
        <p:nvPicPr>
          <p:cNvPr id="84" name="Google Shape;84;p14"/>
          <p:cNvPicPr preferRelativeResize="0"/>
          <p:nvPr/>
        </p:nvPicPr>
        <p:blipFill>
          <a:blip r:embed="rId5">
            <a:alphaModFix/>
          </a:blip>
          <a:stretch>
            <a:fillRect/>
          </a:stretch>
        </p:blipFill>
        <p:spPr>
          <a:xfrm>
            <a:off x="5195300" y="3059025"/>
            <a:ext cx="353850" cy="163850"/>
          </a:xfrm>
          <a:prstGeom prst="rect">
            <a:avLst/>
          </a:prstGeom>
          <a:noFill/>
          <a:ln>
            <a:noFill/>
          </a:ln>
        </p:spPr>
      </p:pic>
      <p:pic>
        <p:nvPicPr>
          <p:cNvPr id="85" name="Google Shape;85;p14"/>
          <p:cNvPicPr preferRelativeResize="0"/>
          <p:nvPr/>
        </p:nvPicPr>
        <p:blipFill>
          <a:blip r:embed="rId5">
            <a:alphaModFix/>
          </a:blip>
          <a:stretch>
            <a:fillRect/>
          </a:stretch>
        </p:blipFill>
        <p:spPr>
          <a:xfrm>
            <a:off x="5195300" y="2836225"/>
            <a:ext cx="353850" cy="163850"/>
          </a:xfrm>
          <a:prstGeom prst="rect">
            <a:avLst/>
          </a:prstGeom>
          <a:noFill/>
          <a:ln>
            <a:noFill/>
          </a:ln>
        </p:spPr>
      </p:pic>
      <p:pic>
        <p:nvPicPr>
          <p:cNvPr id="86" name="Google Shape;86;p14"/>
          <p:cNvPicPr preferRelativeResize="0"/>
          <p:nvPr/>
        </p:nvPicPr>
        <p:blipFill>
          <a:blip r:embed="rId5">
            <a:alphaModFix/>
          </a:blip>
          <a:stretch>
            <a:fillRect/>
          </a:stretch>
        </p:blipFill>
        <p:spPr>
          <a:xfrm>
            <a:off x="5195300" y="2615775"/>
            <a:ext cx="353850" cy="163850"/>
          </a:xfrm>
          <a:prstGeom prst="rect">
            <a:avLst/>
          </a:prstGeom>
          <a:noFill/>
          <a:ln>
            <a:noFill/>
          </a:ln>
        </p:spPr>
      </p:pic>
      <p:pic>
        <p:nvPicPr>
          <p:cNvPr id="87" name="Google Shape;87;p14"/>
          <p:cNvPicPr preferRelativeResize="0"/>
          <p:nvPr/>
        </p:nvPicPr>
        <p:blipFill>
          <a:blip r:embed="rId5">
            <a:alphaModFix/>
          </a:blip>
          <a:stretch>
            <a:fillRect/>
          </a:stretch>
        </p:blipFill>
        <p:spPr>
          <a:xfrm>
            <a:off x="5195300" y="2395325"/>
            <a:ext cx="353850" cy="163850"/>
          </a:xfrm>
          <a:prstGeom prst="rect">
            <a:avLst/>
          </a:prstGeom>
          <a:noFill/>
          <a:ln>
            <a:noFill/>
          </a:ln>
        </p:spPr>
      </p:pic>
      <p:pic>
        <p:nvPicPr>
          <p:cNvPr id="88" name="Google Shape;88;p14"/>
          <p:cNvPicPr preferRelativeResize="0"/>
          <p:nvPr/>
        </p:nvPicPr>
        <p:blipFill>
          <a:blip r:embed="rId5">
            <a:alphaModFix/>
          </a:blip>
          <a:stretch>
            <a:fillRect/>
          </a:stretch>
        </p:blipFill>
        <p:spPr>
          <a:xfrm>
            <a:off x="5195300" y="2174875"/>
            <a:ext cx="353850" cy="163850"/>
          </a:xfrm>
          <a:prstGeom prst="rect">
            <a:avLst/>
          </a:prstGeom>
          <a:noFill/>
          <a:ln>
            <a:noFill/>
          </a:ln>
        </p:spPr>
      </p:pic>
      <p:pic>
        <p:nvPicPr>
          <p:cNvPr id="89" name="Google Shape;89;p14"/>
          <p:cNvPicPr preferRelativeResize="0"/>
          <p:nvPr/>
        </p:nvPicPr>
        <p:blipFill>
          <a:blip r:embed="rId5">
            <a:alphaModFix/>
          </a:blip>
          <a:stretch>
            <a:fillRect/>
          </a:stretch>
        </p:blipFill>
        <p:spPr>
          <a:xfrm>
            <a:off x="5195300" y="1954425"/>
            <a:ext cx="353850" cy="163850"/>
          </a:xfrm>
          <a:prstGeom prst="rect">
            <a:avLst/>
          </a:prstGeom>
          <a:noFill/>
          <a:ln>
            <a:noFill/>
          </a:ln>
        </p:spPr>
      </p:pic>
      <p:pic>
        <p:nvPicPr>
          <p:cNvPr id="90" name="Google Shape;90;p14"/>
          <p:cNvPicPr preferRelativeResize="0"/>
          <p:nvPr/>
        </p:nvPicPr>
        <p:blipFill>
          <a:blip r:embed="rId5">
            <a:alphaModFix/>
          </a:blip>
          <a:stretch>
            <a:fillRect/>
          </a:stretch>
        </p:blipFill>
        <p:spPr>
          <a:xfrm>
            <a:off x="5195300" y="1733975"/>
            <a:ext cx="353850" cy="163850"/>
          </a:xfrm>
          <a:prstGeom prst="rect">
            <a:avLst/>
          </a:prstGeom>
          <a:noFill/>
          <a:ln>
            <a:noFill/>
          </a:ln>
        </p:spPr>
      </p:pic>
      <p:pic>
        <p:nvPicPr>
          <p:cNvPr id="91" name="Google Shape;91;p14"/>
          <p:cNvPicPr preferRelativeResize="0"/>
          <p:nvPr/>
        </p:nvPicPr>
        <p:blipFill>
          <a:blip r:embed="rId5">
            <a:alphaModFix/>
          </a:blip>
          <a:stretch>
            <a:fillRect/>
          </a:stretch>
        </p:blipFill>
        <p:spPr>
          <a:xfrm>
            <a:off x="5630700" y="3752000"/>
            <a:ext cx="578520" cy="267900"/>
          </a:xfrm>
          <a:prstGeom prst="rect">
            <a:avLst/>
          </a:prstGeom>
          <a:noFill/>
          <a:ln>
            <a:noFill/>
          </a:ln>
        </p:spPr>
      </p:pic>
      <p:pic>
        <p:nvPicPr>
          <p:cNvPr id="92" name="Google Shape;92;p14"/>
          <p:cNvPicPr preferRelativeResize="0"/>
          <p:nvPr/>
        </p:nvPicPr>
        <p:blipFill>
          <a:blip r:embed="rId5">
            <a:alphaModFix/>
          </a:blip>
          <a:stretch>
            <a:fillRect/>
          </a:stretch>
        </p:blipFill>
        <p:spPr>
          <a:xfrm>
            <a:off x="5630700" y="3446775"/>
            <a:ext cx="578520" cy="267900"/>
          </a:xfrm>
          <a:prstGeom prst="rect">
            <a:avLst/>
          </a:prstGeom>
          <a:noFill/>
          <a:ln>
            <a:noFill/>
          </a:ln>
        </p:spPr>
      </p:pic>
      <p:pic>
        <p:nvPicPr>
          <p:cNvPr id="93" name="Google Shape;93;p14"/>
          <p:cNvPicPr preferRelativeResize="0"/>
          <p:nvPr/>
        </p:nvPicPr>
        <p:blipFill>
          <a:blip r:embed="rId5">
            <a:alphaModFix/>
          </a:blip>
          <a:stretch>
            <a:fillRect/>
          </a:stretch>
        </p:blipFill>
        <p:spPr>
          <a:xfrm>
            <a:off x="5630700" y="3141550"/>
            <a:ext cx="578520" cy="267900"/>
          </a:xfrm>
          <a:prstGeom prst="rect">
            <a:avLst/>
          </a:prstGeom>
          <a:noFill/>
          <a:ln>
            <a:noFill/>
          </a:ln>
        </p:spPr>
      </p:pic>
      <p:pic>
        <p:nvPicPr>
          <p:cNvPr id="94" name="Google Shape;94;p14"/>
          <p:cNvPicPr preferRelativeResize="0"/>
          <p:nvPr/>
        </p:nvPicPr>
        <p:blipFill>
          <a:blip r:embed="rId5">
            <a:alphaModFix/>
          </a:blip>
          <a:stretch>
            <a:fillRect/>
          </a:stretch>
        </p:blipFill>
        <p:spPr>
          <a:xfrm>
            <a:off x="6326000" y="3972450"/>
            <a:ext cx="761595" cy="352675"/>
          </a:xfrm>
          <a:prstGeom prst="rect">
            <a:avLst/>
          </a:prstGeom>
          <a:noFill/>
          <a:ln>
            <a:noFill/>
          </a:ln>
        </p:spPr>
      </p:pic>
      <p:pic>
        <p:nvPicPr>
          <p:cNvPr id="95" name="Google Shape;95;p14"/>
          <p:cNvPicPr preferRelativeResize="0"/>
          <p:nvPr/>
        </p:nvPicPr>
        <p:blipFill>
          <a:blip r:embed="rId5">
            <a:alphaModFix/>
          </a:blip>
          <a:stretch>
            <a:fillRect/>
          </a:stretch>
        </p:blipFill>
        <p:spPr>
          <a:xfrm>
            <a:off x="6326000" y="3563175"/>
            <a:ext cx="761595" cy="352675"/>
          </a:xfrm>
          <a:prstGeom prst="rect">
            <a:avLst/>
          </a:prstGeom>
          <a:noFill/>
          <a:ln>
            <a:noFill/>
          </a:ln>
        </p:spPr>
      </p:pic>
      <p:pic>
        <p:nvPicPr>
          <p:cNvPr id="96" name="Google Shape;96;p14"/>
          <p:cNvPicPr preferRelativeResize="0"/>
          <p:nvPr/>
        </p:nvPicPr>
        <p:blipFill>
          <a:blip r:embed="rId5">
            <a:alphaModFix/>
          </a:blip>
          <a:stretch>
            <a:fillRect/>
          </a:stretch>
        </p:blipFill>
        <p:spPr>
          <a:xfrm>
            <a:off x="7204375" y="3801825"/>
            <a:ext cx="1090707" cy="505075"/>
          </a:xfrm>
          <a:prstGeom prst="rect">
            <a:avLst/>
          </a:prstGeom>
          <a:noFill/>
          <a:ln>
            <a:noFill/>
          </a:ln>
        </p:spPr>
      </p:pic>
      <p:pic>
        <p:nvPicPr>
          <p:cNvPr id="97" name="Google Shape;97;p14"/>
          <p:cNvPicPr preferRelativeResize="0"/>
          <p:nvPr/>
        </p:nvPicPr>
        <p:blipFill>
          <a:blip r:embed="rId5">
            <a:alphaModFix/>
          </a:blip>
          <a:stretch>
            <a:fillRect/>
          </a:stretch>
        </p:blipFill>
        <p:spPr>
          <a:xfrm>
            <a:off x="5630700" y="2836750"/>
            <a:ext cx="578520" cy="26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257775" y="36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Effects of Fishing</a:t>
            </a:r>
            <a:endParaRPr>
              <a:solidFill>
                <a:srgbClr val="1C4587"/>
              </a:solidFill>
            </a:endParaRPr>
          </a:p>
        </p:txBody>
      </p:sp>
      <p:sp>
        <p:nvSpPr>
          <p:cNvPr id="103" name="Google Shape;103;p15"/>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04" name="Google Shape;104;p15"/>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05" name="Google Shape;105;p15"/>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106" name="Google Shape;106;p15"/>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107" name="Google Shape;107;p15"/>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cap="flat" cmpd="sng" w="28575">
            <a:solidFill>
              <a:srgbClr val="CC0000"/>
            </a:solidFill>
            <a:prstDash val="solid"/>
            <a:round/>
            <a:headEnd len="med" w="med" type="none"/>
            <a:tailEnd len="med" w="med" type="triangle"/>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Oregon Marine Reserves</a:t>
            </a:r>
            <a:endParaRPr>
              <a:solidFill>
                <a:srgbClr val="1C4587"/>
              </a:solidFill>
            </a:endParaRPr>
          </a:p>
        </p:txBody>
      </p:sp>
      <p:sp>
        <p:nvSpPr>
          <p:cNvPr id="133" name="Google Shape;133;p16"/>
          <p:cNvSpPr txBox="1"/>
          <p:nvPr>
            <p:ph idx="1" type="body"/>
          </p:nvPr>
        </p:nvSpPr>
        <p:spPr>
          <a:xfrm>
            <a:off x="0" y="1304875"/>
            <a:ext cx="4687500" cy="375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ODFW has implemented 5 marine reserves off the coast of OR in last 10 years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Need some way to assess reserves </a:t>
            </a:r>
            <a:endParaRPr sz="2000">
              <a:solidFill>
                <a:srgbClr val="1C4587"/>
              </a:solidFill>
            </a:endParaRPr>
          </a:p>
          <a:p>
            <a:pPr indent="-355600" lvl="1" marL="914400" rtl="0" algn="l">
              <a:spcBef>
                <a:spcPts val="1000"/>
              </a:spcBef>
              <a:spcAft>
                <a:spcPts val="0"/>
              </a:spcAft>
              <a:buClr>
                <a:srgbClr val="1C4587"/>
              </a:buClr>
              <a:buSzPts val="2000"/>
              <a:buChar char="○"/>
            </a:pPr>
            <a:r>
              <a:rPr lang="en" sz="2000">
                <a:solidFill>
                  <a:srgbClr val="1C4587"/>
                </a:solidFill>
              </a:rPr>
              <a:t>Promote biodiversity </a:t>
            </a:r>
            <a:br>
              <a:rPr lang="en" sz="2000">
                <a:solidFill>
                  <a:srgbClr val="1C4587"/>
                </a:solidFill>
              </a:rPr>
            </a:br>
            <a:r>
              <a:rPr lang="en" sz="2000">
                <a:solidFill>
                  <a:srgbClr val="1C4587"/>
                </a:solidFill>
              </a:rPr>
              <a:t>(ergo population persistence)</a:t>
            </a:r>
            <a:endParaRPr sz="2000">
              <a:solidFill>
                <a:srgbClr val="1C4587"/>
              </a:solidFill>
            </a:endParaRPr>
          </a:p>
          <a:p>
            <a:pPr indent="-355600" lvl="1" marL="914400" rtl="0" algn="l">
              <a:spcBef>
                <a:spcPts val="1000"/>
              </a:spcBef>
              <a:spcAft>
                <a:spcPts val="1000"/>
              </a:spcAft>
              <a:buClr>
                <a:srgbClr val="1C4587"/>
              </a:buClr>
              <a:buSzPts val="2000"/>
              <a:buChar char="○"/>
            </a:pPr>
            <a:r>
              <a:rPr lang="en" sz="2000">
                <a:solidFill>
                  <a:srgbClr val="1C4587"/>
                </a:solidFill>
              </a:rPr>
              <a:t>Minimize costs to communities</a:t>
            </a:r>
            <a:endParaRPr sz="2000">
              <a:solidFill>
                <a:srgbClr val="1C4587"/>
              </a:solidFill>
            </a:endParaRPr>
          </a:p>
        </p:txBody>
      </p:sp>
      <p:pic>
        <p:nvPicPr>
          <p:cNvPr descr="https://www.oregonocean.info/images/Images/MarineReserves/allmarinereserves.PNG" id="134" name="Google Shape;134;p16"/>
          <p:cNvPicPr preferRelativeResize="0"/>
          <p:nvPr/>
        </p:nvPicPr>
        <p:blipFill rotWithShape="1">
          <a:blip r:embed="rId3">
            <a:alphaModFix/>
          </a:blip>
          <a:srcRect b="0" l="0" r="0" t="0"/>
          <a:stretch/>
        </p:blipFill>
        <p:spPr>
          <a:xfrm>
            <a:off x="4869975" y="329273"/>
            <a:ext cx="4273725" cy="4814225"/>
          </a:xfrm>
          <a:prstGeom prst="rect">
            <a:avLst/>
          </a:prstGeom>
          <a:noFill/>
          <a:ln>
            <a:noFill/>
          </a:ln>
        </p:spPr>
      </p:pic>
      <p:sp>
        <p:nvSpPr>
          <p:cNvPr id="135" name="Google Shape;135;p16"/>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36" name="Google Shape;136;p16"/>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37" name="Google Shape;137;p16"/>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138" name="Google Shape;138;p16"/>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139" name="Google Shape;139;p16"/>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352075" y="607800"/>
            <a:ext cx="851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Base Model and Control Rules</a:t>
            </a:r>
            <a:endParaRPr>
              <a:solidFill>
                <a:srgbClr val="1C4587"/>
              </a:solidFill>
            </a:endParaRPr>
          </a:p>
        </p:txBody>
      </p:sp>
      <p:pic>
        <p:nvPicPr>
          <p:cNvPr id="145" name="Google Shape;145;p17"/>
          <p:cNvPicPr preferRelativeResize="0"/>
          <p:nvPr/>
        </p:nvPicPr>
        <p:blipFill>
          <a:blip r:embed="rId3">
            <a:alphaModFix/>
          </a:blip>
          <a:stretch>
            <a:fillRect/>
          </a:stretch>
        </p:blipFill>
        <p:spPr>
          <a:xfrm>
            <a:off x="4233550" y="1385663"/>
            <a:ext cx="4559225" cy="3132975"/>
          </a:xfrm>
          <a:prstGeom prst="rect">
            <a:avLst/>
          </a:prstGeom>
          <a:noFill/>
          <a:ln>
            <a:noFill/>
          </a:ln>
        </p:spPr>
      </p:pic>
      <p:sp>
        <p:nvSpPr>
          <p:cNvPr id="146" name="Google Shape;146;p17"/>
          <p:cNvSpPr txBox="1"/>
          <p:nvPr>
            <p:ph idx="1" type="body"/>
          </p:nvPr>
        </p:nvSpPr>
        <p:spPr>
          <a:xfrm>
            <a:off x="99400" y="1538075"/>
            <a:ext cx="3913800" cy="331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C4587"/>
              </a:buClr>
              <a:buSzPts val="1800"/>
              <a:buChar char="●"/>
            </a:pPr>
            <a:r>
              <a:rPr b="1" lang="en">
                <a:solidFill>
                  <a:srgbClr val="1C4587"/>
                </a:solidFill>
              </a:rPr>
              <a:t>Density ratio </a:t>
            </a:r>
            <a:r>
              <a:rPr lang="en">
                <a:solidFill>
                  <a:srgbClr val="1C4587"/>
                </a:solidFill>
              </a:rPr>
              <a:t>as metric to assess level of depletion:</a:t>
            </a:r>
            <a:endParaRPr>
              <a:solidFill>
                <a:srgbClr val="1C4587"/>
              </a:solidFill>
            </a:endParaRPr>
          </a:p>
          <a:p>
            <a:pPr indent="0" lvl="0" marL="457200" rtl="0" algn="l">
              <a:lnSpc>
                <a:spcPct val="100000"/>
              </a:lnSpc>
              <a:spcBef>
                <a:spcPts val="0"/>
              </a:spcBef>
              <a:spcAft>
                <a:spcPts val="0"/>
              </a:spcAft>
              <a:buNone/>
            </a:pPr>
            <a:r>
              <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 ind./ area outside reserve</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a:t>
            </a:r>
            <a:endParaRPr>
              <a:solidFill>
                <a:srgbClr val="1C4587"/>
              </a:solidFill>
            </a:endParaRPr>
          </a:p>
          <a:p>
            <a:pPr indent="0" lvl="0" marL="457200" rtl="0" algn="l">
              <a:lnSpc>
                <a:spcPct val="100000"/>
              </a:lnSpc>
              <a:spcBef>
                <a:spcPts val="0"/>
              </a:spcBef>
              <a:spcAft>
                <a:spcPts val="0"/>
              </a:spcAft>
              <a:buClr>
                <a:schemeClr val="dk1"/>
              </a:buClr>
              <a:buSzPts val="1100"/>
              <a:buFont typeface="Arial"/>
              <a:buNone/>
            </a:pPr>
            <a:r>
              <a:rPr lang="en">
                <a:solidFill>
                  <a:srgbClr val="1C4587"/>
                </a:solidFill>
              </a:rPr>
              <a:t># ind./ area inside reserve</a:t>
            </a:r>
            <a:endParaRPr>
              <a:solidFill>
                <a:srgbClr val="1C4587"/>
              </a:solidFill>
            </a:endParaRPr>
          </a:p>
          <a:p>
            <a:pPr indent="0" lvl="0" marL="457200" rtl="0" algn="l">
              <a:spcBef>
                <a:spcPts val="0"/>
              </a:spcBef>
              <a:spcAft>
                <a:spcPts val="0"/>
              </a:spcAft>
              <a:buNone/>
            </a:pPr>
            <a:r>
              <a:t/>
            </a:r>
            <a:endParaRPr>
              <a:solidFill>
                <a:srgbClr val="1C4587"/>
              </a:solidFill>
            </a:endParaRPr>
          </a:p>
          <a:p>
            <a:pPr indent="-342900" lvl="0" marL="457200" rtl="0" algn="l">
              <a:lnSpc>
                <a:spcPct val="150000"/>
              </a:lnSpc>
              <a:spcBef>
                <a:spcPts val="0"/>
              </a:spcBef>
              <a:spcAft>
                <a:spcPts val="0"/>
              </a:spcAft>
              <a:buClr>
                <a:srgbClr val="1C4587"/>
              </a:buClr>
              <a:buSzPts val="1800"/>
              <a:buChar char="●"/>
            </a:pPr>
            <a:r>
              <a:rPr lang="en">
                <a:solidFill>
                  <a:srgbClr val="1C4587"/>
                </a:solidFill>
              </a:rPr>
              <a:t>Current west coast groundfish fishery has 40:10 control rule</a:t>
            </a:r>
            <a:endParaRPr>
              <a:solidFill>
                <a:srgbClr val="1C4587"/>
              </a:solidFill>
            </a:endParaRPr>
          </a:p>
          <a:p>
            <a:pPr indent="0" lvl="0" marL="0" rtl="0" algn="l">
              <a:spcBef>
                <a:spcPts val="0"/>
              </a:spcBef>
              <a:spcAft>
                <a:spcPts val="0"/>
              </a:spcAft>
              <a:buNone/>
            </a:pPr>
            <a:r>
              <a:t/>
            </a:r>
            <a:endParaRPr>
              <a:solidFill>
                <a:srgbClr val="1C4587"/>
              </a:solidFill>
            </a:endParaRPr>
          </a:p>
        </p:txBody>
      </p:sp>
      <p:sp>
        <p:nvSpPr>
          <p:cNvPr id="147" name="Google Shape;147;p17"/>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48" name="Google Shape;148;p17"/>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49" name="Google Shape;149;p17"/>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150" name="Google Shape;150;p17"/>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151" name="Google Shape;151;p17"/>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sp>
        <p:nvSpPr>
          <p:cNvPr id="152" name="Google Shape;152;p17"/>
          <p:cNvSpPr txBox="1"/>
          <p:nvPr>
            <p:ph idx="1" type="body"/>
          </p:nvPr>
        </p:nvSpPr>
        <p:spPr>
          <a:xfrm>
            <a:off x="4233550" y="4518650"/>
            <a:ext cx="45591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Babcock &amp; MacCall 2011</a:t>
            </a:r>
            <a:endParaRPr sz="2000">
              <a:solidFill>
                <a:srgbClr val="1C458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8"/>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58" name="Google Shape;158;p18"/>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59" name="Google Shape;159;p18"/>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160" name="Google Shape;160;p18"/>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161" name="Google Shape;161;p18"/>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sp>
        <p:nvSpPr>
          <p:cNvPr id="162" name="Google Shape;162;p18"/>
          <p:cNvSpPr txBox="1"/>
          <p:nvPr/>
        </p:nvSpPr>
        <p:spPr>
          <a:xfrm>
            <a:off x="313375" y="597425"/>
            <a:ext cx="86895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C4587"/>
                </a:solidFill>
              </a:rPr>
              <a:t>Transient Dynamics and Stochasticity</a:t>
            </a:r>
            <a:endParaRPr sz="2800">
              <a:solidFill>
                <a:srgbClr val="1C4587"/>
              </a:solidFill>
            </a:endParaRPr>
          </a:p>
        </p:txBody>
      </p:sp>
      <p:pic>
        <p:nvPicPr>
          <p:cNvPr id="163" name="Google Shape;163;p18"/>
          <p:cNvPicPr preferRelativeResize="0"/>
          <p:nvPr/>
        </p:nvPicPr>
        <p:blipFill rotWithShape="1">
          <a:blip r:embed="rId3">
            <a:alphaModFix/>
          </a:blip>
          <a:srcRect b="45720" l="5249" r="8275" t="0"/>
          <a:stretch/>
        </p:blipFill>
        <p:spPr>
          <a:xfrm>
            <a:off x="395100" y="1590037"/>
            <a:ext cx="3624625" cy="2326575"/>
          </a:xfrm>
          <a:prstGeom prst="rect">
            <a:avLst/>
          </a:prstGeom>
          <a:noFill/>
          <a:ln>
            <a:noFill/>
          </a:ln>
        </p:spPr>
      </p:pic>
      <p:sp>
        <p:nvSpPr>
          <p:cNvPr id="164" name="Google Shape;164;p18"/>
          <p:cNvSpPr txBox="1"/>
          <p:nvPr/>
        </p:nvSpPr>
        <p:spPr>
          <a:xfrm>
            <a:off x="395100" y="3916600"/>
            <a:ext cx="3658500" cy="51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C4587"/>
                </a:solidFill>
              </a:rPr>
              <a:t>White et al., 2013</a:t>
            </a:r>
            <a:endParaRPr>
              <a:solidFill>
                <a:srgbClr val="1C4587"/>
              </a:solidFill>
            </a:endParaRPr>
          </a:p>
        </p:txBody>
      </p:sp>
      <p:grpSp>
        <p:nvGrpSpPr>
          <p:cNvPr id="165" name="Google Shape;165;p18"/>
          <p:cNvGrpSpPr/>
          <p:nvPr/>
        </p:nvGrpSpPr>
        <p:grpSpPr>
          <a:xfrm>
            <a:off x="4462795" y="1523670"/>
            <a:ext cx="4332983" cy="1744900"/>
            <a:chOff x="621438" y="2167250"/>
            <a:chExt cx="4093513" cy="1517700"/>
          </a:xfrm>
        </p:grpSpPr>
        <p:sp>
          <p:nvSpPr>
            <p:cNvPr id="166" name="Google Shape;166;p18"/>
            <p:cNvSpPr/>
            <p:nvPr/>
          </p:nvSpPr>
          <p:spPr>
            <a:xfrm>
              <a:off x="653150" y="2167250"/>
              <a:ext cx="4030200" cy="15177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8"/>
            <p:cNvGrpSpPr/>
            <p:nvPr/>
          </p:nvGrpSpPr>
          <p:grpSpPr>
            <a:xfrm>
              <a:off x="621438" y="2219075"/>
              <a:ext cx="4093513" cy="1465725"/>
              <a:chOff x="565525" y="1929625"/>
              <a:chExt cx="4093513" cy="1465725"/>
            </a:xfrm>
          </p:grpSpPr>
          <p:pic>
            <p:nvPicPr>
              <p:cNvPr id="168" name="Google Shape;168;p18"/>
              <p:cNvPicPr preferRelativeResize="0"/>
              <p:nvPr/>
            </p:nvPicPr>
            <p:blipFill rotWithShape="1">
              <a:blip r:embed="rId4">
                <a:alphaModFix/>
              </a:blip>
              <a:srcRect b="2603" l="0" r="33568" t="76000"/>
              <a:stretch/>
            </p:blipFill>
            <p:spPr>
              <a:xfrm>
                <a:off x="757225" y="1939850"/>
                <a:ext cx="3269200" cy="1263801"/>
              </a:xfrm>
              <a:prstGeom prst="rect">
                <a:avLst/>
              </a:prstGeom>
              <a:noFill/>
              <a:ln>
                <a:noFill/>
              </a:ln>
            </p:spPr>
          </p:pic>
          <p:sp>
            <p:nvSpPr>
              <p:cNvPr id="169" name="Google Shape;169;p18"/>
              <p:cNvSpPr txBox="1"/>
              <p:nvPr/>
            </p:nvSpPr>
            <p:spPr>
              <a:xfrm>
                <a:off x="656800" y="3127450"/>
                <a:ext cx="3336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Time (years)</a:t>
                </a:r>
                <a:endParaRPr sz="800">
                  <a:latin typeface="Calibri"/>
                  <a:ea typeface="Calibri"/>
                  <a:cs typeface="Calibri"/>
                  <a:sym typeface="Calibri"/>
                </a:endParaRPr>
              </a:p>
            </p:txBody>
          </p:sp>
          <p:sp>
            <p:nvSpPr>
              <p:cNvPr id="170" name="Google Shape;170;p18"/>
              <p:cNvSpPr txBox="1"/>
              <p:nvPr/>
            </p:nvSpPr>
            <p:spPr>
              <a:xfrm rot="-5400000">
                <a:off x="64825" y="2430325"/>
                <a:ext cx="12693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Abundance Ratio (N</a:t>
                </a:r>
                <a:r>
                  <a:rPr baseline="-25000" lang="en" sz="800">
                    <a:latin typeface="Calibri"/>
                    <a:ea typeface="Calibri"/>
                    <a:cs typeface="Calibri"/>
                    <a:sym typeface="Calibri"/>
                  </a:rPr>
                  <a:t>t</a:t>
                </a:r>
                <a:r>
                  <a:rPr lang="en" sz="800">
                    <a:latin typeface="Calibri"/>
                    <a:ea typeface="Calibri"/>
                    <a:cs typeface="Calibri"/>
                    <a:sym typeface="Calibri"/>
                  </a:rPr>
                  <a:t>/N</a:t>
                </a:r>
                <a:r>
                  <a:rPr baseline="-25000" lang="en" sz="800">
                    <a:latin typeface="Calibri"/>
                    <a:ea typeface="Calibri"/>
                    <a:cs typeface="Calibri"/>
                    <a:sym typeface="Calibri"/>
                  </a:rPr>
                  <a:t>0</a:t>
                </a:r>
                <a:r>
                  <a:rPr lang="en" sz="800">
                    <a:latin typeface="Calibri"/>
                    <a:ea typeface="Calibri"/>
                    <a:cs typeface="Calibri"/>
                    <a:sym typeface="Calibri"/>
                  </a:rPr>
                  <a:t>)</a:t>
                </a:r>
                <a:endParaRPr sz="800">
                  <a:latin typeface="Calibri"/>
                  <a:ea typeface="Calibri"/>
                  <a:cs typeface="Calibri"/>
                  <a:sym typeface="Calibri"/>
                </a:endParaRPr>
              </a:p>
            </p:txBody>
          </p:sp>
          <p:sp>
            <p:nvSpPr>
              <p:cNvPr id="171" name="Google Shape;171;p18"/>
              <p:cNvSpPr txBox="1"/>
              <p:nvPr/>
            </p:nvSpPr>
            <p:spPr>
              <a:xfrm>
                <a:off x="4206638" y="2358050"/>
                <a:ext cx="4524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Fished</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MPA</a:t>
                </a:r>
                <a:endParaRPr sz="800">
                  <a:latin typeface="Calibri"/>
                  <a:ea typeface="Calibri"/>
                  <a:cs typeface="Calibri"/>
                  <a:sym typeface="Calibri"/>
                </a:endParaRPr>
              </a:p>
            </p:txBody>
          </p:sp>
          <p:cxnSp>
            <p:nvCxnSpPr>
              <p:cNvPr id="172" name="Google Shape;172;p18"/>
              <p:cNvCxnSpPr/>
              <p:nvPr/>
            </p:nvCxnSpPr>
            <p:spPr>
              <a:xfrm>
                <a:off x="4087425" y="2503225"/>
                <a:ext cx="150300" cy="0"/>
              </a:xfrm>
              <a:prstGeom prst="straightConnector1">
                <a:avLst/>
              </a:prstGeom>
              <a:noFill/>
              <a:ln cap="flat" cmpd="sng" w="28575">
                <a:solidFill>
                  <a:srgbClr val="E06666"/>
                </a:solidFill>
                <a:prstDash val="solid"/>
                <a:round/>
                <a:headEnd len="med" w="med" type="none"/>
                <a:tailEnd len="med" w="med" type="none"/>
              </a:ln>
            </p:spPr>
          </p:cxnSp>
          <p:cxnSp>
            <p:nvCxnSpPr>
              <p:cNvPr id="173" name="Google Shape;173;p18"/>
              <p:cNvCxnSpPr/>
              <p:nvPr/>
            </p:nvCxnSpPr>
            <p:spPr>
              <a:xfrm>
                <a:off x="4087425" y="2693272"/>
                <a:ext cx="150300" cy="0"/>
              </a:xfrm>
              <a:prstGeom prst="straightConnector1">
                <a:avLst/>
              </a:prstGeom>
              <a:noFill/>
              <a:ln cap="flat" cmpd="sng" w="28575">
                <a:solidFill>
                  <a:srgbClr val="9FC5E8"/>
                </a:solidFill>
                <a:prstDash val="solid"/>
                <a:round/>
                <a:headEnd len="med" w="med" type="none"/>
                <a:tailEnd len="med" w="med" type="none"/>
              </a:ln>
            </p:spPr>
          </p:cxnSp>
        </p:grpSp>
      </p:grpSp>
      <p:sp>
        <p:nvSpPr>
          <p:cNvPr id="174" name="Google Shape;174;p18"/>
          <p:cNvSpPr txBox="1"/>
          <p:nvPr/>
        </p:nvSpPr>
        <p:spPr>
          <a:xfrm>
            <a:off x="4977255" y="3200253"/>
            <a:ext cx="3621300" cy="35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a:solidFill>
                  <a:srgbClr val="1C4587"/>
                </a:solidFill>
              </a:rPr>
              <a:t>Adapted from Kaplan et al., in review</a:t>
            </a:r>
            <a:endParaRPr>
              <a:solidFill>
                <a:srgbClr val="1C4587"/>
              </a:solidFill>
            </a:endParaRPr>
          </a:p>
        </p:txBody>
      </p:sp>
      <p:pic>
        <p:nvPicPr>
          <p:cNvPr id="175" name="Google Shape;175;p18"/>
          <p:cNvPicPr preferRelativeResize="0"/>
          <p:nvPr/>
        </p:nvPicPr>
        <p:blipFill>
          <a:blip r:embed="rId5">
            <a:alphaModFix/>
          </a:blip>
          <a:stretch>
            <a:fillRect/>
          </a:stretch>
        </p:blipFill>
        <p:spPr>
          <a:xfrm>
            <a:off x="4579575" y="3868633"/>
            <a:ext cx="4074650" cy="7902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Study species: Black rockfish (</a:t>
            </a:r>
            <a:r>
              <a:rPr i="1" lang="en">
                <a:solidFill>
                  <a:srgbClr val="1C4587"/>
                </a:solidFill>
              </a:rPr>
              <a:t>Sebastes melanops</a:t>
            </a:r>
            <a:r>
              <a:rPr lang="en">
                <a:solidFill>
                  <a:srgbClr val="1C4587"/>
                </a:solidFill>
              </a:rPr>
              <a:t>)</a:t>
            </a:r>
            <a:endParaRPr>
              <a:solidFill>
                <a:srgbClr val="1C4587"/>
              </a:solidFill>
            </a:endParaRPr>
          </a:p>
        </p:txBody>
      </p:sp>
      <p:sp>
        <p:nvSpPr>
          <p:cNvPr id="181" name="Google Shape;181;p19"/>
          <p:cNvSpPr txBox="1"/>
          <p:nvPr>
            <p:ph idx="1" type="body"/>
          </p:nvPr>
        </p:nvSpPr>
        <p:spPr>
          <a:xfrm>
            <a:off x="311700" y="1194851"/>
            <a:ext cx="8057100" cy="19668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1C4587"/>
              </a:buClr>
              <a:buSzPts val="2000"/>
              <a:buChar char="●"/>
            </a:pPr>
            <a:r>
              <a:rPr lang="en" sz="2000">
                <a:solidFill>
                  <a:srgbClr val="1C4587"/>
                </a:solidFill>
              </a:rPr>
              <a:t>Black rockfish (</a:t>
            </a:r>
            <a:r>
              <a:rPr i="1" lang="en" sz="2000">
                <a:solidFill>
                  <a:srgbClr val="1C4587"/>
                </a:solidFill>
              </a:rPr>
              <a:t>Sebastes melanops)</a:t>
            </a:r>
            <a:endParaRPr i="1" sz="2000">
              <a:solidFill>
                <a:srgbClr val="1C4587"/>
              </a:solidFill>
            </a:endParaRPr>
          </a:p>
          <a:p>
            <a:pPr indent="-355600" lvl="0" marL="457200" marR="0" rtl="0" algn="l">
              <a:lnSpc>
                <a:spcPct val="115000"/>
              </a:lnSpc>
              <a:spcBef>
                <a:spcPts val="1000"/>
              </a:spcBef>
              <a:spcAft>
                <a:spcPts val="0"/>
              </a:spcAft>
              <a:buClr>
                <a:srgbClr val="1C4587"/>
              </a:buClr>
              <a:buSzPts val="2000"/>
              <a:buChar char="●"/>
            </a:pPr>
            <a:r>
              <a:rPr lang="en" sz="2000">
                <a:solidFill>
                  <a:srgbClr val="1C4587"/>
                </a:solidFill>
              </a:rPr>
              <a:t>Lingcod (</a:t>
            </a:r>
            <a:r>
              <a:rPr i="1" lang="en" sz="2000">
                <a:solidFill>
                  <a:srgbClr val="1C4587"/>
                </a:solidFill>
              </a:rPr>
              <a:t>Ophiodon elongatus</a:t>
            </a:r>
            <a:r>
              <a:rPr lang="en" sz="2000">
                <a:solidFill>
                  <a:srgbClr val="1C4587"/>
                </a:solidFill>
              </a:rPr>
              <a:t>)</a:t>
            </a:r>
            <a:endParaRPr sz="2000">
              <a:solidFill>
                <a:srgbClr val="1C4587"/>
              </a:solidFill>
            </a:endParaRPr>
          </a:p>
          <a:p>
            <a:pPr indent="-355600" lvl="0" marL="457200" marR="0" rtl="0" algn="l">
              <a:lnSpc>
                <a:spcPct val="115000"/>
              </a:lnSpc>
              <a:spcBef>
                <a:spcPts val="1000"/>
              </a:spcBef>
              <a:spcAft>
                <a:spcPts val="0"/>
              </a:spcAft>
              <a:buClr>
                <a:srgbClr val="1C4587"/>
              </a:buClr>
              <a:buSzPts val="2000"/>
              <a:buChar char="●"/>
            </a:pPr>
            <a:r>
              <a:rPr lang="en" sz="2000">
                <a:solidFill>
                  <a:srgbClr val="1C4587"/>
                </a:solidFill>
              </a:rPr>
              <a:t>Cabezon (</a:t>
            </a:r>
            <a:r>
              <a:rPr i="1" lang="en" sz="2000">
                <a:solidFill>
                  <a:srgbClr val="1C4587"/>
                </a:solidFill>
              </a:rPr>
              <a:t>Scorpaenicthys marmoratus</a:t>
            </a:r>
            <a:r>
              <a:rPr lang="en" sz="2000">
                <a:solidFill>
                  <a:srgbClr val="1C4587"/>
                </a:solidFill>
              </a:rPr>
              <a:t>)</a:t>
            </a:r>
            <a:endParaRPr sz="2000">
              <a:solidFill>
                <a:srgbClr val="1C4587"/>
              </a:solidFill>
            </a:endParaRPr>
          </a:p>
          <a:p>
            <a:pPr indent="-355600" lvl="0" marL="457200" marR="0" rtl="0" algn="l">
              <a:lnSpc>
                <a:spcPct val="115000"/>
              </a:lnSpc>
              <a:spcBef>
                <a:spcPts val="1000"/>
              </a:spcBef>
              <a:spcAft>
                <a:spcPts val="1000"/>
              </a:spcAft>
              <a:buClr>
                <a:srgbClr val="1C4587"/>
              </a:buClr>
              <a:buSzPts val="2000"/>
              <a:buChar char="●"/>
            </a:pPr>
            <a:r>
              <a:rPr lang="en" sz="2000">
                <a:solidFill>
                  <a:srgbClr val="1C4587"/>
                </a:solidFill>
              </a:rPr>
              <a:t>Copper rockfish (</a:t>
            </a:r>
            <a:r>
              <a:rPr i="1" lang="en" sz="2000">
                <a:solidFill>
                  <a:srgbClr val="1C4587"/>
                </a:solidFill>
              </a:rPr>
              <a:t>Sebastes caurinus)</a:t>
            </a:r>
            <a:endParaRPr i="1" sz="2000">
              <a:solidFill>
                <a:srgbClr val="1C4587"/>
              </a:solidFill>
            </a:endParaRPr>
          </a:p>
        </p:txBody>
      </p:sp>
      <p:sp>
        <p:nvSpPr>
          <p:cNvPr id="182" name="Google Shape;182;p19"/>
          <p:cNvSpPr/>
          <p:nvPr/>
        </p:nvSpPr>
        <p:spPr>
          <a:xfrm>
            <a:off x="0" y="0"/>
            <a:ext cx="16683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83" name="Google Shape;183;p19"/>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84" name="Google Shape;184;p19"/>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185" name="Google Shape;185;p19"/>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186" name="Google Shape;186;p19"/>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pic>
        <p:nvPicPr>
          <p:cNvPr id="187" name="Google Shape;187;p19"/>
          <p:cNvPicPr preferRelativeResize="0"/>
          <p:nvPr/>
        </p:nvPicPr>
        <p:blipFill rotWithShape="1">
          <a:blip r:embed="rId3">
            <a:alphaModFix/>
          </a:blip>
          <a:srcRect b="5967" l="9189" r="0" t="6282"/>
          <a:stretch/>
        </p:blipFill>
        <p:spPr>
          <a:xfrm>
            <a:off x="0" y="3475500"/>
            <a:ext cx="2234465" cy="1439400"/>
          </a:xfrm>
          <a:prstGeom prst="rect">
            <a:avLst/>
          </a:prstGeom>
          <a:noFill/>
          <a:ln>
            <a:noFill/>
          </a:ln>
        </p:spPr>
      </p:pic>
      <p:pic>
        <p:nvPicPr>
          <p:cNvPr id="188" name="Google Shape;188;p19"/>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189" name="Google Shape;189;p19"/>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190" name="Google Shape;190;p19"/>
          <p:cNvPicPr preferRelativeResize="0"/>
          <p:nvPr/>
        </p:nvPicPr>
        <p:blipFill rotWithShape="1">
          <a:blip r:embed="rId6">
            <a:alphaModFix/>
          </a:blip>
          <a:srcRect b="0" l="0" r="8079" t="0"/>
          <a:stretch/>
        </p:blipFill>
        <p:spPr>
          <a:xfrm>
            <a:off x="6635000" y="3475500"/>
            <a:ext cx="2509000" cy="1439400"/>
          </a:xfrm>
          <a:prstGeom prst="rect">
            <a:avLst/>
          </a:prstGeom>
          <a:noFill/>
          <a:ln>
            <a:noFill/>
          </a:ln>
        </p:spPr>
      </p:pic>
      <p:sp>
        <p:nvSpPr>
          <p:cNvPr id="191" name="Google Shape;191;p19"/>
          <p:cNvSpPr txBox="1"/>
          <p:nvPr/>
        </p:nvSpPr>
        <p:spPr>
          <a:xfrm>
            <a:off x="1960475" y="4706400"/>
            <a:ext cx="35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Levi</a:t>
            </a:r>
            <a:endParaRPr sz="600">
              <a:solidFill>
                <a:srgbClr val="FFFFFF"/>
              </a:solidFill>
            </a:endParaRPr>
          </a:p>
        </p:txBody>
      </p:sp>
      <p:sp>
        <p:nvSpPr>
          <p:cNvPr id="192" name="Google Shape;192;p19"/>
          <p:cNvSpPr txBox="1"/>
          <p:nvPr/>
        </p:nvSpPr>
        <p:spPr>
          <a:xfrm>
            <a:off x="367257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Jay Nichols</a:t>
            </a:r>
            <a:endParaRPr sz="600">
              <a:solidFill>
                <a:srgbClr val="FFFFFF"/>
              </a:solidFill>
            </a:endParaRPr>
          </a:p>
        </p:txBody>
      </p:sp>
      <p:sp>
        <p:nvSpPr>
          <p:cNvPr id="193" name="Google Shape;193;p19"/>
          <p:cNvSpPr txBox="1"/>
          <p:nvPr/>
        </p:nvSpPr>
        <p:spPr>
          <a:xfrm>
            <a:off x="607682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FishWithJD</a:t>
            </a:r>
            <a:endParaRPr sz="600"/>
          </a:p>
        </p:txBody>
      </p:sp>
      <p:sp>
        <p:nvSpPr>
          <p:cNvPr id="194" name="Google Shape;194;p19"/>
          <p:cNvSpPr txBox="1"/>
          <p:nvPr/>
        </p:nvSpPr>
        <p:spPr>
          <a:xfrm>
            <a:off x="8624300"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311700" y="445025"/>
            <a:ext cx="595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Key Questions</a:t>
            </a:r>
            <a:endParaRPr>
              <a:solidFill>
                <a:srgbClr val="1C4587"/>
              </a:solidFill>
            </a:endParaRPr>
          </a:p>
        </p:txBody>
      </p:sp>
      <p:sp>
        <p:nvSpPr>
          <p:cNvPr id="200" name="Google Shape;200;p20"/>
          <p:cNvSpPr txBox="1"/>
          <p:nvPr>
            <p:ph idx="1" type="body"/>
          </p:nvPr>
        </p:nvSpPr>
        <p:spPr>
          <a:xfrm>
            <a:off x="183300" y="1142425"/>
            <a:ext cx="6752400" cy="39909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rgbClr val="1C4587"/>
              </a:buClr>
              <a:buSzPts val="2200"/>
              <a:buAutoNum type="arabicPeriod"/>
            </a:pPr>
            <a:r>
              <a:rPr lang="en" sz="2200">
                <a:solidFill>
                  <a:srgbClr val="1C4587"/>
                </a:solidFill>
              </a:rPr>
              <a:t>How can we best use information from within reserves to help manage fisheries following </a:t>
            </a:r>
            <a:r>
              <a:rPr lang="en" sz="2200">
                <a:solidFill>
                  <a:srgbClr val="1C4587"/>
                </a:solidFill>
              </a:rPr>
              <a:t>reserve implementation</a:t>
            </a:r>
            <a:r>
              <a:rPr lang="en" sz="2200">
                <a:solidFill>
                  <a:srgbClr val="1C4587"/>
                </a:solidFill>
              </a:rPr>
              <a:t>?</a:t>
            </a:r>
            <a:endParaRPr sz="2200">
              <a:solidFill>
                <a:srgbClr val="1C4587"/>
              </a:solidFill>
            </a:endParaRPr>
          </a:p>
          <a:p>
            <a:pPr indent="-368300" lvl="1" marL="914400" rtl="0" algn="l">
              <a:lnSpc>
                <a:spcPct val="150000"/>
              </a:lnSpc>
              <a:spcBef>
                <a:spcPts val="0"/>
              </a:spcBef>
              <a:spcAft>
                <a:spcPts val="0"/>
              </a:spcAft>
              <a:buClr>
                <a:srgbClr val="1C4587"/>
              </a:buClr>
              <a:buSzPts val="2200"/>
              <a:buAutoNum type="alphaLcPeriod"/>
            </a:pPr>
            <a:r>
              <a:rPr lang="en" sz="2200">
                <a:solidFill>
                  <a:srgbClr val="1C4587"/>
                </a:solidFill>
              </a:rPr>
              <a:t>What are the timescales?</a:t>
            </a:r>
            <a:endParaRPr sz="2200">
              <a:solidFill>
                <a:srgbClr val="1C4587"/>
              </a:solidFill>
            </a:endParaRPr>
          </a:p>
          <a:p>
            <a:pPr indent="-368300" lvl="1" marL="914400" rtl="0" algn="l">
              <a:lnSpc>
                <a:spcPct val="150000"/>
              </a:lnSpc>
              <a:spcBef>
                <a:spcPts val="0"/>
              </a:spcBef>
              <a:spcAft>
                <a:spcPts val="0"/>
              </a:spcAft>
              <a:buClr>
                <a:srgbClr val="1C4587"/>
              </a:buClr>
              <a:buSzPts val="2200"/>
              <a:buAutoNum type="alphaLcPeriod"/>
            </a:pPr>
            <a:r>
              <a:rPr lang="en" sz="2200">
                <a:solidFill>
                  <a:srgbClr val="1C4587"/>
                </a:solidFill>
              </a:rPr>
              <a:t>How can we apply control rules?</a:t>
            </a:r>
            <a:endParaRPr sz="2200">
              <a:solidFill>
                <a:srgbClr val="1C4587"/>
              </a:solidFill>
            </a:endParaRPr>
          </a:p>
          <a:p>
            <a:pPr indent="-368300" lvl="1" marL="914400" rtl="0" algn="l">
              <a:lnSpc>
                <a:spcPct val="150000"/>
              </a:lnSpc>
              <a:spcBef>
                <a:spcPts val="0"/>
              </a:spcBef>
              <a:spcAft>
                <a:spcPts val="0"/>
              </a:spcAft>
              <a:buClr>
                <a:srgbClr val="1C4587"/>
              </a:buClr>
              <a:buSzPts val="2200"/>
              <a:buAutoNum type="alphaLcPeriod"/>
            </a:pPr>
            <a:r>
              <a:rPr lang="en" sz="2200">
                <a:solidFill>
                  <a:srgbClr val="1C4587"/>
                </a:solidFill>
              </a:rPr>
              <a:t>How do different life history characteristics affect timescales?</a:t>
            </a:r>
            <a:endParaRPr sz="2200">
              <a:solidFill>
                <a:srgbClr val="1C4587"/>
              </a:solidFill>
            </a:endParaRPr>
          </a:p>
          <a:p>
            <a:pPr indent="0" lvl="0" marL="457200" rtl="0" algn="l">
              <a:lnSpc>
                <a:spcPct val="150000"/>
              </a:lnSpc>
              <a:spcBef>
                <a:spcPts val="0"/>
              </a:spcBef>
              <a:spcAft>
                <a:spcPts val="0"/>
              </a:spcAft>
              <a:buNone/>
            </a:pPr>
            <a:r>
              <a:t/>
            </a:r>
            <a:endParaRPr sz="2200">
              <a:solidFill>
                <a:srgbClr val="1C4587"/>
              </a:solidFill>
            </a:endParaRPr>
          </a:p>
        </p:txBody>
      </p:sp>
      <p:pic>
        <p:nvPicPr>
          <p:cNvPr descr="Image result for black rockfish" id="201" name="Google Shape;201;p20"/>
          <p:cNvPicPr preferRelativeResize="0"/>
          <p:nvPr/>
        </p:nvPicPr>
        <p:blipFill rotWithShape="1">
          <a:blip r:embed="rId3">
            <a:alphaModFix/>
          </a:blip>
          <a:srcRect b="0" l="0" r="0" t="0"/>
          <a:stretch/>
        </p:blipFill>
        <p:spPr>
          <a:xfrm>
            <a:off x="7204338" y="381775"/>
            <a:ext cx="1930545" cy="1498252"/>
          </a:xfrm>
          <a:prstGeom prst="rect">
            <a:avLst/>
          </a:prstGeom>
          <a:noFill/>
          <a:ln>
            <a:noFill/>
          </a:ln>
        </p:spPr>
      </p:pic>
      <p:pic>
        <p:nvPicPr>
          <p:cNvPr descr="Black Rockfish On Brown Hand Patterned Paper by Corinne Danzl ink ~ 15&quot; x 22&quot;" id="202" name="Google Shape;202;p20"/>
          <p:cNvPicPr preferRelativeResize="0"/>
          <p:nvPr/>
        </p:nvPicPr>
        <p:blipFill rotWithShape="1">
          <a:blip r:embed="rId4">
            <a:alphaModFix/>
          </a:blip>
          <a:srcRect b="0" l="0" r="0" t="0"/>
          <a:stretch/>
        </p:blipFill>
        <p:spPr>
          <a:xfrm>
            <a:off x="7211356" y="2003685"/>
            <a:ext cx="1930543" cy="1508141"/>
          </a:xfrm>
          <a:prstGeom prst="rect">
            <a:avLst/>
          </a:prstGeom>
          <a:noFill/>
          <a:ln>
            <a:noFill/>
          </a:ln>
        </p:spPr>
      </p:pic>
      <p:pic>
        <p:nvPicPr>
          <p:cNvPr descr="Image result for black rockfish" id="203" name="Google Shape;203;p20"/>
          <p:cNvPicPr preferRelativeResize="0"/>
          <p:nvPr/>
        </p:nvPicPr>
        <p:blipFill rotWithShape="1">
          <a:blip r:embed="rId5">
            <a:alphaModFix/>
          </a:blip>
          <a:srcRect b="0" l="0" r="0" t="0"/>
          <a:stretch/>
        </p:blipFill>
        <p:spPr>
          <a:xfrm>
            <a:off x="7190300" y="3645248"/>
            <a:ext cx="1953401" cy="1498252"/>
          </a:xfrm>
          <a:prstGeom prst="rect">
            <a:avLst/>
          </a:prstGeom>
          <a:noFill/>
          <a:ln>
            <a:noFill/>
          </a:ln>
        </p:spPr>
      </p:pic>
      <p:sp>
        <p:nvSpPr>
          <p:cNvPr id="204" name="Google Shape;204;p20"/>
          <p:cNvSpPr/>
          <p:nvPr/>
        </p:nvSpPr>
        <p:spPr>
          <a:xfrm>
            <a:off x="0" y="0"/>
            <a:ext cx="16683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05" name="Google Shape;205;p20"/>
          <p:cNvSpPr/>
          <p:nvPr/>
        </p:nvSpPr>
        <p:spPr>
          <a:xfrm>
            <a:off x="36679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06" name="Google Shape;206;p20"/>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207" name="Google Shape;207;p20"/>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208" name="Google Shape;208;p20"/>
          <p:cNvSpPr/>
          <p:nvPr/>
        </p:nvSpPr>
        <p:spPr>
          <a:xfrm>
            <a:off x="1668300" y="0"/>
            <a:ext cx="19998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311700" y="55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Methods - Chapter 1</a:t>
            </a:r>
            <a:endParaRPr>
              <a:solidFill>
                <a:srgbClr val="1C4587"/>
              </a:solidFill>
            </a:endParaRPr>
          </a:p>
        </p:txBody>
      </p:sp>
      <p:sp>
        <p:nvSpPr>
          <p:cNvPr id="214" name="Google Shape;214;p21"/>
          <p:cNvSpPr txBox="1"/>
          <p:nvPr>
            <p:ph idx="1" type="body"/>
          </p:nvPr>
        </p:nvSpPr>
        <p:spPr>
          <a:xfrm>
            <a:off x="1367775" y="1192500"/>
            <a:ext cx="7464600" cy="2333100"/>
          </a:xfrm>
          <a:prstGeom prst="rect">
            <a:avLst/>
          </a:prstGeom>
        </p:spPr>
        <p:txBody>
          <a:bodyPr anchorCtr="0" anchor="t" bIns="91425" lIns="91425" spcFirstLastPara="1" rIns="91425" wrap="square" tIns="91425">
            <a:noAutofit/>
          </a:bodyPr>
          <a:lstStyle/>
          <a:p>
            <a:pPr indent="-323850" lvl="0" marL="342900" rtl="0" algn="l">
              <a:lnSpc>
                <a:spcPct val="150000"/>
              </a:lnSpc>
              <a:spcBef>
                <a:spcPts val="0"/>
              </a:spcBef>
              <a:spcAft>
                <a:spcPts val="0"/>
              </a:spcAft>
              <a:buClr>
                <a:srgbClr val="1C4587"/>
              </a:buClr>
              <a:buSzPts val="2400"/>
              <a:buChar char="●"/>
            </a:pPr>
            <a:r>
              <a:rPr lang="en" sz="2400">
                <a:solidFill>
                  <a:srgbClr val="1C4587"/>
                </a:solidFill>
              </a:rPr>
              <a:t>Replicate base model</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I</a:t>
            </a:r>
            <a:r>
              <a:rPr lang="en" sz="2400">
                <a:solidFill>
                  <a:srgbClr val="1C4587"/>
                </a:solidFill>
              </a:rPr>
              <a:t>ncorporate variability and stochastic recruitment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Explore timescales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Compare control rules</a:t>
            </a:r>
            <a:endParaRPr sz="2400">
              <a:solidFill>
                <a:srgbClr val="1C4587"/>
              </a:solidFill>
            </a:endParaRPr>
          </a:p>
        </p:txBody>
      </p:sp>
      <p:sp>
        <p:nvSpPr>
          <p:cNvPr id="215" name="Google Shape;215;p21"/>
          <p:cNvSpPr/>
          <p:nvPr/>
        </p:nvSpPr>
        <p:spPr>
          <a:xfrm>
            <a:off x="0" y="0"/>
            <a:ext cx="16683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16" name="Google Shape;216;p21"/>
          <p:cNvSpPr/>
          <p:nvPr/>
        </p:nvSpPr>
        <p:spPr>
          <a:xfrm>
            <a:off x="3667975" y="0"/>
            <a:ext cx="18498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17" name="Google Shape;217;p21"/>
          <p:cNvSpPr/>
          <p:nvPr/>
        </p:nvSpPr>
        <p:spPr>
          <a:xfrm>
            <a:off x="5517774" y="0"/>
            <a:ext cx="19140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218" name="Google Shape;218;p21"/>
          <p:cNvSpPr/>
          <p:nvPr/>
        </p:nvSpPr>
        <p:spPr>
          <a:xfrm>
            <a:off x="7431875" y="0"/>
            <a:ext cx="184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219" name="Google Shape;219;p21"/>
          <p:cNvSpPr/>
          <p:nvPr/>
        </p:nvSpPr>
        <p:spPr>
          <a:xfrm>
            <a:off x="1668300" y="0"/>
            <a:ext cx="19998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Questions</a:t>
            </a:r>
            <a:endParaRPr/>
          </a:p>
        </p:txBody>
      </p:sp>
      <p:grpSp>
        <p:nvGrpSpPr>
          <p:cNvPr id="220" name="Google Shape;220;p21"/>
          <p:cNvGrpSpPr/>
          <p:nvPr/>
        </p:nvGrpSpPr>
        <p:grpSpPr>
          <a:xfrm>
            <a:off x="0" y="3678650"/>
            <a:ext cx="9144000" cy="1484100"/>
            <a:chOff x="0" y="3678650"/>
            <a:chExt cx="9144000" cy="1484100"/>
          </a:xfrm>
        </p:grpSpPr>
        <p:sp>
          <p:nvSpPr>
            <p:cNvPr id="221" name="Google Shape;221;p21"/>
            <p:cNvSpPr/>
            <p:nvPr/>
          </p:nvSpPr>
          <p:spPr>
            <a:xfrm>
              <a:off x="0" y="3678650"/>
              <a:ext cx="9144000" cy="1484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211275" y="3834950"/>
              <a:ext cx="2747550" cy="1255350"/>
              <a:chOff x="211275" y="3834950"/>
              <a:chExt cx="2747550" cy="1255350"/>
            </a:xfrm>
          </p:grpSpPr>
          <p:pic>
            <p:nvPicPr>
              <p:cNvPr id="223" name="Google Shape;223;p21"/>
              <p:cNvPicPr preferRelativeResize="0"/>
              <p:nvPr/>
            </p:nvPicPr>
            <p:blipFill rotWithShape="1">
              <a:blip r:embed="rId3">
                <a:alphaModFix/>
              </a:blip>
              <a:srcRect b="27993" l="7809" r="9195" t="25084"/>
              <a:stretch/>
            </p:blipFill>
            <p:spPr>
              <a:xfrm>
                <a:off x="211275" y="3834950"/>
                <a:ext cx="2724823" cy="1155276"/>
              </a:xfrm>
              <a:prstGeom prst="rect">
                <a:avLst/>
              </a:prstGeom>
              <a:noFill/>
              <a:ln>
                <a:noFill/>
              </a:ln>
            </p:spPr>
          </p:pic>
          <p:sp>
            <p:nvSpPr>
              <p:cNvPr id="224" name="Google Shape;224;p21"/>
              <p:cNvSpPr txBox="1"/>
              <p:nvPr/>
            </p:nvSpPr>
            <p:spPr>
              <a:xfrm>
                <a:off x="2437725" y="4805600"/>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nvGrpSpPr>
            <p:cNvPr id="225" name="Google Shape;225;p21"/>
            <p:cNvGrpSpPr/>
            <p:nvPr/>
          </p:nvGrpSpPr>
          <p:grpSpPr>
            <a:xfrm>
              <a:off x="6199425" y="3834950"/>
              <a:ext cx="2724825" cy="1231475"/>
              <a:chOff x="6199425" y="3834950"/>
              <a:chExt cx="2724825" cy="1231475"/>
            </a:xfrm>
          </p:grpSpPr>
          <p:pic>
            <p:nvPicPr>
              <p:cNvPr id="226" name="Google Shape;226;p21"/>
              <p:cNvPicPr preferRelativeResize="0"/>
              <p:nvPr/>
            </p:nvPicPr>
            <p:blipFill rotWithShape="1">
              <a:blip r:embed="rId4">
                <a:alphaModFix/>
              </a:blip>
              <a:srcRect b="16872" l="0" r="0" t="26163"/>
              <a:stretch/>
            </p:blipFill>
            <p:spPr>
              <a:xfrm>
                <a:off x="6199425" y="3834950"/>
                <a:ext cx="2724813" cy="1164127"/>
              </a:xfrm>
              <a:prstGeom prst="rect">
                <a:avLst/>
              </a:prstGeom>
              <a:noFill/>
              <a:ln>
                <a:noFill/>
              </a:ln>
            </p:spPr>
          </p:pic>
          <p:sp>
            <p:nvSpPr>
              <p:cNvPr id="227" name="Google Shape;227;p21"/>
              <p:cNvSpPr txBox="1"/>
              <p:nvPr/>
            </p:nvSpPr>
            <p:spPr>
              <a:xfrm>
                <a:off x="8403150" y="4781725"/>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nvGrpSpPr>
            <p:cNvPr id="228" name="Google Shape;228;p21"/>
            <p:cNvGrpSpPr/>
            <p:nvPr/>
          </p:nvGrpSpPr>
          <p:grpSpPr>
            <a:xfrm>
              <a:off x="3270637" y="3834950"/>
              <a:ext cx="2594248" cy="1240325"/>
              <a:chOff x="3270637" y="3834950"/>
              <a:chExt cx="2594248" cy="1240325"/>
            </a:xfrm>
          </p:grpSpPr>
          <p:pic>
            <p:nvPicPr>
              <p:cNvPr id="229" name="Google Shape;229;p21"/>
              <p:cNvPicPr preferRelativeResize="0"/>
              <p:nvPr/>
            </p:nvPicPr>
            <p:blipFill rotWithShape="1">
              <a:blip r:embed="rId5">
                <a:alphaModFix/>
              </a:blip>
              <a:srcRect b="19295" l="2247" r="476" t="22497"/>
              <a:stretch/>
            </p:blipFill>
            <p:spPr>
              <a:xfrm>
                <a:off x="3270637" y="3834950"/>
                <a:ext cx="2594248" cy="1164127"/>
              </a:xfrm>
              <a:prstGeom prst="rect">
                <a:avLst/>
              </a:prstGeom>
              <a:noFill/>
              <a:ln>
                <a:noFill/>
              </a:ln>
            </p:spPr>
          </p:pic>
          <p:sp>
            <p:nvSpPr>
              <p:cNvPr id="230" name="Google Shape;230;p21"/>
              <p:cNvSpPr txBox="1"/>
              <p:nvPr/>
            </p:nvSpPr>
            <p:spPr>
              <a:xfrm>
                <a:off x="5343775" y="4790575"/>
                <a:ext cx="521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C4587"/>
                    </a:solidFill>
                  </a:rPr>
                  <a:t>Alex Avila</a:t>
                </a:r>
                <a:endParaRPr sz="600">
                  <a:solidFill>
                    <a:srgbClr val="1C4587"/>
                  </a:solidFil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